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77" r:id="rId4"/>
    <p:sldId id="258" r:id="rId5"/>
    <p:sldId id="278" r:id="rId6"/>
    <p:sldId id="265"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7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2/21/2025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799"/>
            <a:ext cx="10758145" cy="2971801"/>
          </a:xfrm>
        </p:spPr>
        <p:txBody>
          <a:bodyPr/>
          <a:lstStyle/>
          <a:p>
            <a:pPr algn="ctr"/>
            <a:r>
              <a:rPr lang="en-IN" b="1" dirty="0"/>
              <a:t>MODULE</a:t>
            </a:r>
            <a:r>
              <a:rPr lang="en-US" b="1" dirty="0"/>
              <a:t> – II </a:t>
            </a:r>
            <a:br>
              <a:rPr lang="en-US" b="1" dirty="0"/>
            </a:br>
            <a:r>
              <a:rPr lang="en-US" b="1" dirty="0"/>
              <a:t>Virtualization and Resource Management </a:t>
            </a:r>
            <a:endParaRPr lang="en-IN" dirty="0"/>
          </a:p>
        </p:txBody>
      </p:sp>
    </p:spTree>
    <p:extLst>
      <p:ext uri="{BB962C8B-B14F-4D97-AF65-F5344CB8AC3E}">
        <p14:creationId xmlns:p14="http://schemas.microsoft.com/office/powerpoint/2010/main" val="4263606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736" y="251941"/>
            <a:ext cx="8534401" cy="695411"/>
          </a:xfrm>
        </p:spPr>
        <p:txBody>
          <a:bodyPr/>
          <a:lstStyle/>
          <a:p>
            <a:r>
              <a:rPr lang="en-IN" dirty="0"/>
              <a:t>Virtual machine monitors</a:t>
            </a:r>
          </a:p>
        </p:txBody>
      </p:sp>
      <p:sp>
        <p:nvSpPr>
          <p:cNvPr id="3" name="Text Placeholder 2"/>
          <p:cNvSpPr>
            <a:spLocks noGrp="1"/>
          </p:cNvSpPr>
          <p:nvPr>
            <p:ph type="body" idx="1"/>
          </p:nvPr>
        </p:nvSpPr>
        <p:spPr>
          <a:xfrm>
            <a:off x="345989" y="1134762"/>
            <a:ext cx="11532973" cy="5480222"/>
          </a:xfrm>
        </p:spPr>
        <p:txBody>
          <a:bodyPr/>
          <a:lstStyle/>
          <a:p>
            <a:pPr marL="285750" indent="-285750">
              <a:buFont typeface="Arial" panose="020B0604020202020204" pitchFamily="34" charset="0"/>
              <a:buChar char="•"/>
            </a:pPr>
            <a:r>
              <a:rPr lang="en-US" dirty="0">
                <a:solidFill>
                  <a:schemeClr val="bg1"/>
                </a:solidFill>
              </a:rPr>
              <a:t>A virtual machine monitor (VMM), also called a hypervisor, is the software that securely partitions the resources of a computer system into one or more virtual machines. </a:t>
            </a:r>
          </a:p>
          <a:p>
            <a:pPr marL="285750" indent="-285750">
              <a:buFont typeface="Arial" panose="020B0604020202020204" pitchFamily="34" charset="0"/>
              <a:buChar char="•"/>
            </a:pPr>
            <a:r>
              <a:rPr lang="en-US" dirty="0">
                <a:solidFill>
                  <a:schemeClr val="bg1"/>
                </a:solidFill>
              </a:rPr>
              <a:t>A guest operating system is an operating system that runs under the control of a VMM rather than directly on the hardware. </a:t>
            </a:r>
          </a:p>
          <a:p>
            <a:pPr marL="285750" indent="-285750">
              <a:buFont typeface="Arial" panose="020B0604020202020204" pitchFamily="34" charset="0"/>
              <a:buChar char="•"/>
            </a:pPr>
            <a:r>
              <a:rPr lang="en-US" dirty="0">
                <a:solidFill>
                  <a:schemeClr val="bg1"/>
                </a:solidFill>
              </a:rPr>
              <a:t>The VMM runs in kernel mode, whereas a guest OS runs in user mode. Sometimes the hardware supports a third mode of execution for the guest OS. </a:t>
            </a:r>
          </a:p>
          <a:p>
            <a:pPr marL="285750" indent="-285750">
              <a:buFont typeface="Arial" panose="020B0604020202020204" pitchFamily="34" charset="0"/>
              <a:buChar char="•"/>
            </a:pPr>
            <a:r>
              <a:rPr lang="en-US" dirty="0">
                <a:solidFill>
                  <a:schemeClr val="bg1"/>
                </a:solidFill>
              </a:rPr>
              <a:t>VMMs allow several operating systems to run concurrently on a single hardware platform; at the same time, VMMs enforce isolation among these systems, thus enhancing security.</a:t>
            </a:r>
          </a:p>
          <a:p>
            <a:pPr marL="285750" indent="-285750">
              <a:buFont typeface="Arial" panose="020B0604020202020204" pitchFamily="34" charset="0"/>
              <a:buChar char="•"/>
            </a:pPr>
            <a:r>
              <a:rPr lang="en-US" dirty="0">
                <a:solidFill>
                  <a:schemeClr val="bg1"/>
                </a:solidFill>
              </a:rPr>
              <a:t>A VMM controls how the guest operating system uses the hardware resources. The events occurring in one VM do not affect any other VM running under the same VMM. </a:t>
            </a:r>
          </a:p>
          <a:p>
            <a:pPr marL="285750" indent="-285750">
              <a:buFont typeface="Arial" panose="020B0604020202020204" pitchFamily="34" charset="0"/>
              <a:buChar char="•"/>
            </a:pPr>
            <a:r>
              <a:rPr lang="en-US" dirty="0">
                <a:solidFill>
                  <a:schemeClr val="bg1"/>
                </a:solidFill>
              </a:rPr>
              <a:t>At the same time, the VMM enables: </a:t>
            </a:r>
          </a:p>
          <a:p>
            <a:r>
              <a:rPr lang="en-US" dirty="0">
                <a:solidFill>
                  <a:schemeClr val="bg1"/>
                </a:solidFill>
              </a:rPr>
              <a:t>	• Multiple services to share the same platform. </a:t>
            </a:r>
          </a:p>
          <a:p>
            <a:r>
              <a:rPr lang="en-US" dirty="0">
                <a:solidFill>
                  <a:schemeClr val="bg1"/>
                </a:solidFill>
              </a:rPr>
              <a:t>	• The movement of a server from one platform to another, the so-called live migration. </a:t>
            </a:r>
          </a:p>
          <a:p>
            <a:r>
              <a:rPr lang="en-US" dirty="0">
                <a:solidFill>
                  <a:schemeClr val="bg1"/>
                </a:solidFill>
              </a:rPr>
              <a:t>	• System modification while maintaining backward compatibility with the original system.</a:t>
            </a:r>
            <a:endParaRPr lang="en-IN" dirty="0">
              <a:solidFill>
                <a:schemeClr val="bg1"/>
              </a:solidFill>
            </a:endParaRPr>
          </a:p>
        </p:txBody>
      </p:sp>
    </p:spTree>
    <p:extLst>
      <p:ext uri="{BB962C8B-B14F-4D97-AF65-F5344CB8AC3E}">
        <p14:creationId xmlns:p14="http://schemas.microsoft.com/office/powerpoint/2010/main" val="986356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Virtual machine monitors</a:t>
            </a:r>
          </a:p>
        </p:txBody>
      </p:sp>
      <p:sp>
        <p:nvSpPr>
          <p:cNvPr id="3" name="Text Placeholder 2"/>
          <p:cNvSpPr>
            <a:spLocks noGrp="1"/>
          </p:cNvSpPr>
          <p:nvPr>
            <p:ph type="body" idx="1"/>
          </p:nvPr>
        </p:nvSpPr>
        <p:spPr>
          <a:xfrm>
            <a:off x="329513" y="1134762"/>
            <a:ext cx="11714205" cy="5513173"/>
          </a:xfrm>
        </p:spPr>
        <p:txBody>
          <a:bodyPr/>
          <a:lstStyle/>
          <a:p>
            <a:pPr marL="285750" indent="-285750">
              <a:buFont typeface="Arial" panose="020B0604020202020204" pitchFamily="34" charset="0"/>
              <a:buChar char="•"/>
            </a:pPr>
            <a:r>
              <a:rPr lang="en-US" dirty="0">
                <a:solidFill>
                  <a:schemeClr val="bg1"/>
                </a:solidFill>
              </a:rPr>
              <a:t>When a guest OS attempts to execute a privileged instruction, the VMM traps the operation and enforces the correctness and safety of the operation. </a:t>
            </a:r>
          </a:p>
          <a:p>
            <a:pPr marL="285750" indent="-285750">
              <a:buFont typeface="Arial" panose="020B0604020202020204" pitchFamily="34" charset="0"/>
              <a:buChar char="•"/>
            </a:pPr>
            <a:r>
              <a:rPr lang="en-US" dirty="0">
                <a:solidFill>
                  <a:schemeClr val="bg1"/>
                </a:solidFill>
              </a:rPr>
              <a:t>The VMM guarantees the isolation of the individual VMs, and thus ensures security and encapsulation, a major concern in cloud computing. </a:t>
            </a:r>
          </a:p>
          <a:p>
            <a:pPr marL="285750" indent="-285750">
              <a:buFont typeface="Arial" panose="020B0604020202020204" pitchFamily="34" charset="0"/>
              <a:buChar char="•"/>
            </a:pPr>
            <a:r>
              <a:rPr lang="en-US" dirty="0">
                <a:solidFill>
                  <a:schemeClr val="bg1"/>
                </a:solidFill>
              </a:rPr>
              <a:t>At the same time, the VMM monitors system performance and takes corrective action to avoid performance degradation.</a:t>
            </a:r>
          </a:p>
          <a:p>
            <a:pPr marL="285750" indent="-285750">
              <a:buFont typeface="Arial" panose="020B0604020202020204" pitchFamily="34" charset="0"/>
              <a:buChar char="•"/>
            </a:pPr>
            <a:r>
              <a:rPr lang="en-US" dirty="0">
                <a:solidFill>
                  <a:schemeClr val="bg1"/>
                </a:solidFill>
              </a:rPr>
              <a:t>A VMM virtualizes the CPU and memory. For example, the VMM traps interrupts and dispatches them to the individual guest operating systems. </a:t>
            </a:r>
          </a:p>
          <a:p>
            <a:pPr marL="285750" indent="-285750">
              <a:buFont typeface="Arial" panose="020B0604020202020204" pitchFamily="34" charset="0"/>
              <a:buChar char="•"/>
            </a:pPr>
            <a:r>
              <a:rPr lang="en-US" dirty="0">
                <a:solidFill>
                  <a:schemeClr val="bg1"/>
                </a:solidFill>
              </a:rPr>
              <a:t>If a guest OS disables interrupts, the VMM buffers such interrupts until the guest OS enables them. </a:t>
            </a:r>
          </a:p>
          <a:p>
            <a:pPr marL="285750" indent="-285750">
              <a:buFont typeface="Arial" panose="020B0604020202020204" pitchFamily="34" charset="0"/>
              <a:buChar char="•"/>
            </a:pPr>
            <a:r>
              <a:rPr lang="en-US" dirty="0">
                <a:solidFill>
                  <a:schemeClr val="bg1"/>
                </a:solidFill>
              </a:rPr>
              <a:t>The VMM maintains a shadow page table for each guest OS and replicates any modification made by the guest OS in its own shadow page table. </a:t>
            </a:r>
          </a:p>
          <a:p>
            <a:pPr marL="285750" indent="-285750">
              <a:buFont typeface="Arial" panose="020B0604020202020204" pitchFamily="34" charset="0"/>
              <a:buChar char="•"/>
            </a:pPr>
            <a:r>
              <a:rPr lang="en-US" dirty="0">
                <a:solidFill>
                  <a:schemeClr val="bg1"/>
                </a:solidFill>
              </a:rPr>
              <a:t>This shadow page table points to the actual page frame and is used by the hardware component called the memory management unit (MMU) for dynamic address translation</a:t>
            </a:r>
            <a:endParaRPr lang="en-IN" dirty="0">
              <a:solidFill>
                <a:schemeClr val="bg1"/>
              </a:solidFill>
            </a:endParaRPr>
          </a:p>
        </p:txBody>
      </p:sp>
    </p:spTree>
    <p:extLst>
      <p:ext uri="{BB962C8B-B14F-4D97-AF65-F5344CB8AC3E}">
        <p14:creationId xmlns:p14="http://schemas.microsoft.com/office/powerpoint/2010/main" val="3699301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877" y="62470"/>
            <a:ext cx="8534401" cy="678935"/>
          </a:xfrm>
        </p:spPr>
        <p:txBody>
          <a:bodyPr/>
          <a:lstStyle/>
          <a:p>
            <a:r>
              <a:rPr lang="en-IN" dirty="0"/>
              <a:t>Virtual machines</a:t>
            </a:r>
          </a:p>
        </p:txBody>
      </p:sp>
      <p:sp>
        <p:nvSpPr>
          <p:cNvPr id="3" name="Text Placeholder 2"/>
          <p:cNvSpPr>
            <a:spLocks noGrp="1"/>
          </p:cNvSpPr>
          <p:nvPr>
            <p:ph type="body" idx="1"/>
          </p:nvPr>
        </p:nvSpPr>
        <p:spPr>
          <a:xfrm>
            <a:off x="82850" y="988541"/>
            <a:ext cx="8402123" cy="5222790"/>
          </a:xfrm>
        </p:spPr>
        <p:txBody>
          <a:bodyPr>
            <a:normAutofit/>
          </a:bodyPr>
          <a:lstStyle/>
          <a:p>
            <a:pPr marL="285750" indent="-285750">
              <a:buFont typeface="Arial" panose="020B0604020202020204" pitchFamily="34" charset="0"/>
              <a:buChar char="•"/>
            </a:pPr>
            <a:r>
              <a:rPr lang="en-US" dirty="0">
                <a:solidFill>
                  <a:schemeClr val="bg1"/>
                </a:solidFill>
              </a:rPr>
              <a:t>A virtual machine (VM) is an isolated environment that appears to be a whole computer but actually only has access to a portion of the computer resources. </a:t>
            </a:r>
          </a:p>
          <a:p>
            <a:pPr marL="285750" indent="-285750">
              <a:buFont typeface="Arial" panose="020B0604020202020204" pitchFamily="34" charset="0"/>
              <a:buChar char="•"/>
            </a:pPr>
            <a:r>
              <a:rPr lang="en-US" dirty="0">
                <a:solidFill>
                  <a:schemeClr val="bg1"/>
                </a:solidFill>
              </a:rPr>
              <a:t>Each VM appears to be running on the bare hardware, giving the appearance of multiple instances of the same computer, though all are supported by a single physical system</a:t>
            </a:r>
          </a:p>
          <a:p>
            <a:pPr marL="285750" indent="-285750">
              <a:buFont typeface="Arial" panose="020B0604020202020204" pitchFamily="34" charset="0"/>
              <a:buChar char="•"/>
            </a:pPr>
            <a:r>
              <a:rPr lang="en-US" dirty="0">
                <a:solidFill>
                  <a:schemeClr val="bg1"/>
                </a:solidFill>
              </a:rPr>
              <a:t>Two </a:t>
            </a:r>
            <a:r>
              <a:rPr lang="en-US" b="1" dirty="0">
                <a:solidFill>
                  <a:schemeClr val="bg1"/>
                </a:solidFill>
              </a:rPr>
              <a:t>types</a:t>
            </a:r>
            <a:r>
              <a:rPr lang="en-US" dirty="0">
                <a:solidFill>
                  <a:schemeClr val="bg1"/>
                </a:solidFill>
              </a:rPr>
              <a:t> of VM: process and system VMs [Figure]. </a:t>
            </a:r>
          </a:p>
          <a:p>
            <a:pPr marL="285750" indent="-285750">
              <a:buFont typeface="Arial" panose="020B0604020202020204" pitchFamily="34" charset="0"/>
              <a:buChar char="•"/>
            </a:pPr>
            <a:r>
              <a:rPr lang="en-US" dirty="0">
                <a:solidFill>
                  <a:schemeClr val="bg1"/>
                </a:solidFill>
              </a:rPr>
              <a:t>A </a:t>
            </a:r>
            <a:r>
              <a:rPr lang="en-US" b="1" dirty="0">
                <a:solidFill>
                  <a:schemeClr val="bg1"/>
                </a:solidFill>
              </a:rPr>
              <a:t>process VM </a:t>
            </a:r>
            <a:r>
              <a:rPr lang="en-US" dirty="0">
                <a:solidFill>
                  <a:schemeClr val="bg1"/>
                </a:solidFill>
              </a:rPr>
              <a:t>is a virtual platform created for an individual process and destroyed once the process terminates. </a:t>
            </a:r>
          </a:p>
          <a:p>
            <a:pPr marL="285750" indent="-285750">
              <a:buFont typeface="Arial" panose="020B0604020202020204" pitchFamily="34" charset="0"/>
              <a:buChar char="•"/>
            </a:pPr>
            <a:r>
              <a:rPr lang="en-US" dirty="0">
                <a:solidFill>
                  <a:schemeClr val="bg1"/>
                </a:solidFill>
              </a:rPr>
              <a:t>Virtually all operating systems provide a process VM for each one of the applications running, but the more interesting process VMs are those that support binaries compiled on a different instruction set. </a:t>
            </a:r>
          </a:p>
          <a:p>
            <a:pPr marL="285750" indent="-285750">
              <a:buFont typeface="Arial" panose="020B0604020202020204" pitchFamily="34" charset="0"/>
              <a:buChar char="•"/>
            </a:pPr>
            <a:r>
              <a:rPr lang="en-US" dirty="0">
                <a:solidFill>
                  <a:schemeClr val="bg1"/>
                </a:solidFill>
              </a:rPr>
              <a:t>A </a:t>
            </a:r>
            <a:r>
              <a:rPr lang="en-US" b="1" dirty="0">
                <a:solidFill>
                  <a:schemeClr val="bg1"/>
                </a:solidFill>
              </a:rPr>
              <a:t>system VM </a:t>
            </a:r>
            <a:r>
              <a:rPr lang="en-US" dirty="0">
                <a:solidFill>
                  <a:schemeClr val="bg1"/>
                </a:solidFill>
              </a:rPr>
              <a:t>supports an operating system together with many user processes. When the VM runs under the control of a normal OS and provides a platform-independent host for a single application, we have an application virtual machine (e.g., Java Virtual Machine [JVM]). </a:t>
            </a:r>
          </a:p>
        </p:txBody>
      </p:sp>
      <p:pic>
        <p:nvPicPr>
          <p:cNvPr id="4" name="Picture 3"/>
          <p:cNvPicPr>
            <a:picLocks noChangeAspect="1"/>
          </p:cNvPicPr>
          <p:nvPr/>
        </p:nvPicPr>
        <p:blipFill>
          <a:blip r:embed="rId2"/>
          <a:stretch>
            <a:fillRect/>
          </a:stretch>
        </p:blipFill>
        <p:spPr>
          <a:xfrm>
            <a:off x="8484973" y="1479979"/>
            <a:ext cx="3695958" cy="3273253"/>
          </a:xfrm>
          <a:prstGeom prst="rect">
            <a:avLst/>
          </a:prstGeom>
        </p:spPr>
      </p:pic>
    </p:spTree>
    <p:extLst>
      <p:ext uri="{BB962C8B-B14F-4D97-AF65-F5344CB8AC3E}">
        <p14:creationId xmlns:p14="http://schemas.microsoft.com/office/powerpoint/2010/main" val="351263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882" y="-201140"/>
            <a:ext cx="8534401" cy="810741"/>
          </a:xfrm>
        </p:spPr>
        <p:txBody>
          <a:bodyPr/>
          <a:lstStyle/>
          <a:p>
            <a:r>
              <a:rPr lang="en-IN" dirty="0"/>
              <a:t>Virtual machines</a:t>
            </a:r>
          </a:p>
        </p:txBody>
      </p:sp>
      <p:sp>
        <p:nvSpPr>
          <p:cNvPr id="3" name="Text Placeholder 2"/>
          <p:cNvSpPr>
            <a:spLocks noGrp="1"/>
          </p:cNvSpPr>
          <p:nvPr>
            <p:ph type="body" idx="1"/>
          </p:nvPr>
        </p:nvSpPr>
        <p:spPr>
          <a:xfrm>
            <a:off x="107565" y="706394"/>
            <a:ext cx="7769932" cy="5892114"/>
          </a:xfrm>
        </p:spPr>
        <p:txBody>
          <a:bodyPr>
            <a:normAutofit/>
          </a:bodyPr>
          <a:lstStyle/>
          <a:p>
            <a:pPr marL="285750" indent="-285750">
              <a:buFont typeface="Arial" panose="020B0604020202020204" pitchFamily="34" charset="0"/>
              <a:buChar char="•"/>
            </a:pPr>
            <a:r>
              <a:rPr lang="en-US" dirty="0">
                <a:solidFill>
                  <a:schemeClr val="bg1"/>
                </a:solidFill>
              </a:rPr>
              <a:t>A VMM allows several virtual machines to share a system. Several organizations of the software stack are possible: </a:t>
            </a:r>
          </a:p>
          <a:p>
            <a:r>
              <a:rPr lang="en-US" b="1" dirty="0">
                <a:solidFill>
                  <a:schemeClr val="bg1"/>
                </a:solidFill>
              </a:rPr>
              <a:t>• Traditional</a:t>
            </a:r>
            <a:r>
              <a:rPr lang="en-US" dirty="0">
                <a:solidFill>
                  <a:schemeClr val="bg1"/>
                </a:solidFill>
              </a:rPr>
              <a:t>. VM also called a “bare metal” VMM. </a:t>
            </a:r>
          </a:p>
          <a:p>
            <a:r>
              <a:rPr lang="en-US" dirty="0">
                <a:solidFill>
                  <a:schemeClr val="bg1"/>
                </a:solidFill>
              </a:rPr>
              <a:t>	A thin software layer that runs directly on the host machine 	hardware; </a:t>
            </a:r>
          </a:p>
          <a:p>
            <a:r>
              <a:rPr lang="en-US" dirty="0">
                <a:solidFill>
                  <a:schemeClr val="bg1"/>
                </a:solidFill>
              </a:rPr>
              <a:t>	its main advantage is performance [see Figure (a)]. </a:t>
            </a:r>
          </a:p>
          <a:p>
            <a:r>
              <a:rPr lang="en-US" dirty="0">
                <a:solidFill>
                  <a:schemeClr val="bg1"/>
                </a:solidFill>
              </a:rPr>
              <a:t>	Examples: VMWare ESX, </a:t>
            </a:r>
            <a:r>
              <a:rPr lang="en-US" dirty="0" err="1">
                <a:solidFill>
                  <a:schemeClr val="bg1"/>
                </a:solidFill>
              </a:rPr>
              <a:t>ESXi</a:t>
            </a:r>
            <a:r>
              <a:rPr lang="en-US" dirty="0">
                <a:solidFill>
                  <a:schemeClr val="bg1"/>
                </a:solidFill>
              </a:rPr>
              <a:t> Servers, </a:t>
            </a:r>
            <a:r>
              <a:rPr lang="en-US" dirty="0" err="1">
                <a:solidFill>
                  <a:schemeClr val="bg1"/>
                </a:solidFill>
              </a:rPr>
              <a:t>Xen</a:t>
            </a:r>
            <a:r>
              <a:rPr lang="en-US" dirty="0">
                <a:solidFill>
                  <a:schemeClr val="bg1"/>
                </a:solidFill>
              </a:rPr>
              <a:t>, OS370, and Denali. </a:t>
            </a:r>
          </a:p>
          <a:p>
            <a:r>
              <a:rPr lang="en-US" dirty="0">
                <a:solidFill>
                  <a:schemeClr val="bg1"/>
                </a:solidFill>
              </a:rPr>
              <a:t>• </a:t>
            </a:r>
            <a:r>
              <a:rPr lang="en-US" b="1" dirty="0">
                <a:solidFill>
                  <a:schemeClr val="bg1"/>
                </a:solidFill>
              </a:rPr>
              <a:t>Hybrid</a:t>
            </a:r>
            <a:r>
              <a:rPr lang="en-US" dirty="0">
                <a:solidFill>
                  <a:schemeClr val="bg1"/>
                </a:solidFill>
              </a:rPr>
              <a:t>. The VMM shares the hardware with the existing OS [see 	Figure b]. Example: VMWare Workstation. </a:t>
            </a:r>
          </a:p>
          <a:p>
            <a:r>
              <a:rPr lang="en-US" dirty="0">
                <a:solidFill>
                  <a:schemeClr val="bg1"/>
                </a:solidFill>
              </a:rPr>
              <a:t>• </a:t>
            </a:r>
            <a:r>
              <a:rPr lang="en-US" b="1" dirty="0">
                <a:solidFill>
                  <a:schemeClr val="bg1"/>
                </a:solidFill>
              </a:rPr>
              <a:t>Hosted.</a:t>
            </a:r>
            <a:r>
              <a:rPr lang="en-US" dirty="0">
                <a:solidFill>
                  <a:schemeClr val="bg1"/>
                </a:solidFill>
              </a:rPr>
              <a:t> The VM runs on top of an existing OS [see Figure(c)]. </a:t>
            </a:r>
          </a:p>
          <a:p>
            <a:r>
              <a:rPr lang="en-US" dirty="0">
                <a:solidFill>
                  <a:schemeClr val="bg1"/>
                </a:solidFill>
              </a:rPr>
              <a:t>	The main advantage of this approach is that the VM is easier to 	build and install. </a:t>
            </a:r>
          </a:p>
          <a:p>
            <a:r>
              <a:rPr lang="en-US" dirty="0">
                <a:solidFill>
                  <a:schemeClr val="bg1"/>
                </a:solidFill>
              </a:rPr>
              <a:t>	Another advantage of this solution is that the VMM could use 	several components of the host OS, such as the scheduler, the 	pager, and the I/O drivers, rather than providing its own. </a:t>
            </a:r>
          </a:p>
          <a:p>
            <a:r>
              <a:rPr lang="en-IN" dirty="0">
                <a:solidFill>
                  <a:schemeClr val="bg1"/>
                </a:solidFill>
              </a:rPr>
              <a:t>	Example: User-mode Linux.</a:t>
            </a:r>
            <a:endParaRPr lang="en-US" dirty="0">
              <a:solidFill>
                <a:schemeClr val="bg1"/>
              </a:solidFill>
            </a:endParaRPr>
          </a:p>
        </p:txBody>
      </p:sp>
      <p:pic>
        <p:nvPicPr>
          <p:cNvPr id="5" name="Picture 4"/>
          <p:cNvPicPr>
            <a:picLocks noChangeAspect="1"/>
          </p:cNvPicPr>
          <p:nvPr/>
        </p:nvPicPr>
        <p:blipFill>
          <a:blip r:embed="rId2"/>
          <a:stretch>
            <a:fillRect/>
          </a:stretch>
        </p:blipFill>
        <p:spPr>
          <a:xfrm>
            <a:off x="7877497" y="517181"/>
            <a:ext cx="4314503" cy="4952743"/>
          </a:xfrm>
          <a:prstGeom prst="rect">
            <a:avLst/>
          </a:prstGeom>
        </p:spPr>
      </p:pic>
    </p:spTree>
    <p:extLst>
      <p:ext uri="{BB962C8B-B14F-4D97-AF65-F5344CB8AC3E}">
        <p14:creationId xmlns:p14="http://schemas.microsoft.com/office/powerpoint/2010/main" val="3464253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9464804" cy="810741"/>
          </a:xfrm>
        </p:spPr>
        <p:txBody>
          <a:bodyPr>
            <a:normAutofit/>
          </a:bodyPr>
          <a:lstStyle/>
          <a:p>
            <a:r>
              <a:rPr lang="en-IN" dirty="0"/>
              <a:t>Performance and security isolation</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287162"/>
            <a:ext cx="11714206" cy="537724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Performance isolation is a critical condition for quality-of-service (</a:t>
            </a:r>
            <a:r>
              <a:rPr lang="en-US" dirty="0" err="1">
                <a:solidFill>
                  <a:schemeClr val="bg1"/>
                </a:solidFill>
              </a:rPr>
              <a:t>QoS</a:t>
            </a:r>
            <a:r>
              <a:rPr lang="en-US" dirty="0">
                <a:solidFill>
                  <a:schemeClr val="bg1"/>
                </a:solidFill>
              </a:rPr>
              <a:t>) guarantees in shared computing environments</a:t>
            </a:r>
          </a:p>
          <a:p>
            <a:pPr marL="285750" indent="-285750">
              <a:buFont typeface="Arial" panose="020B0604020202020204" pitchFamily="34" charset="0"/>
              <a:buChar char="•"/>
            </a:pPr>
            <a:r>
              <a:rPr lang="en-US" dirty="0">
                <a:solidFill>
                  <a:schemeClr val="bg1"/>
                </a:solidFill>
              </a:rPr>
              <a:t>Traditional operating systems multiplex multiple processes or threads, whereas a virtualization supported by a VMM multiplexes full operating systems. </a:t>
            </a:r>
          </a:p>
          <a:p>
            <a:pPr marL="285750" indent="-285750">
              <a:buFont typeface="Arial" panose="020B0604020202020204" pitchFamily="34" charset="0"/>
              <a:buChar char="•"/>
            </a:pPr>
            <a:r>
              <a:rPr lang="en-US" dirty="0">
                <a:solidFill>
                  <a:schemeClr val="bg1"/>
                </a:solidFill>
              </a:rPr>
              <a:t>Obviously, there is a performance penalty because an OS is considerably more heavyweight than a process and the overhead of context switching is larger. </a:t>
            </a:r>
          </a:p>
          <a:p>
            <a:pPr marL="285750" indent="-285750">
              <a:buFont typeface="Arial" panose="020B0604020202020204" pitchFamily="34" charset="0"/>
              <a:buChar char="•"/>
            </a:pPr>
            <a:r>
              <a:rPr lang="en-US" dirty="0">
                <a:solidFill>
                  <a:schemeClr val="bg1"/>
                </a:solidFill>
              </a:rPr>
              <a:t>Traditional operating systems multiplex multiple processes or threads, whereas a virtualization supported by a VMM multiplexes full operating systems. </a:t>
            </a:r>
          </a:p>
          <a:p>
            <a:pPr marL="285750" indent="-285750">
              <a:buFont typeface="Arial" panose="020B0604020202020204" pitchFamily="34" charset="0"/>
              <a:buChar char="•"/>
            </a:pPr>
            <a:r>
              <a:rPr lang="en-US" dirty="0">
                <a:solidFill>
                  <a:schemeClr val="bg1"/>
                </a:solidFill>
              </a:rPr>
              <a:t>Obviously, there is a performance penalty because an OS is considerably more heavyweight than a process and the overhead of context switching is larger. </a:t>
            </a:r>
          </a:p>
          <a:p>
            <a:pPr marL="285750" indent="-285750">
              <a:buFont typeface="Arial" panose="020B0604020202020204" pitchFamily="34" charset="0"/>
              <a:buChar char="•"/>
            </a:pPr>
            <a:r>
              <a:rPr lang="en-US" dirty="0">
                <a:solidFill>
                  <a:schemeClr val="bg1"/>
                </a:solidFill>
              </a:rPr>
              <a:t>A VMM executes directly on the hardware a subset of frequently used machine instructions generated  by the application and emulates privileged instructions, including device I/O requests. </a:t>
            </a:r>
          </a:p>
          <a:p>
            <a:pPr marL="285750" indent="-285750">
              <a:buFont typeface="Arial" panose="020B0604020202020204" pitchFamily="34" charset="0"/>
              <a:buChar char="•"/>
            </a:pPr>
            <a:r>
              <a:rPr lang="en-US" dirty="0">
                <a:solidFill>
                  <a:schemeClr val="bg1"/>
                </a:solidFill>
              </a:rPr>
              <a:t>The subset of the instructions executed directly by the hardware includes arithmetic instructions, memory access, and branching instructions.</a:t>
            </a:r>
          </a:p>
        </p:txBody>
      </p:sp>
    </p:spTree>
    <p:extLst>
      <p:ext uri="{BB962C8B-B14F-4D97-AF65-F5344CB8AC3E}">
        <p14:creationId xmlns:p14="http://schemas.microsoft.com/office/powerpoint/2010/main" val="686905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9464804" cy="810741"/>
          </a:xfrm>
        </p:spPr>
        <p:txBody>
          <a:bodyPr>
            <a:normAutofit/>
          </a:bodyPr>
          <a:lstStyle/>
          <a:p>
            <a:r>
              <a:rPr lang="en-IN" dirty="0"/>
              <a:t>Performance and security isolation</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287162"/>
            <a:ext cx="11714206" cy="537724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sz="2400" dirty="0">
                <a:solidFill>
                  <a:schemeClr val="bg1"/>
                </a:solidFill>
              </a:rPr>
              <a:t>Operating systems use process abstraction not only for resource sharing but also to support isolation. </a:t>
            </a:r>
          </a:p>
          <a:p>
            <a:pPr marL="285750" indent="-285750">
              <a:buFont typeface="Arial" panose="020B0604020202020204" pitchFamily="34" charset="0"/>
              <a:buChar char="•"/>
            </a:pPr>
            <a:r>
              <a:rPr lang="en-US" sz="2400" dirty="0">
                <a:solidFill>
                  <a:schemeClr val="bg1"/>
                </a:solidFill>
              </a:rPr>
              <a:t>Unfortunately, this is not sufficient from a security perspective. Once a process is compromised, it is rather easy for an attacker to penetrate the entire system. </a:t>
            </a:r>
          </a:p>
          <a:p>
            <a:pPr marL="285750" indent="-285750">
              <a:buFont typeface="Arial" panose="020B0604020202020204" pitchFamily="34" charset="0"/>
              <a:buChar char="•"/>
            </a:pPr>
            <a:r>
              <a:rPr lang="en-US" sz="2400" dirty="0">
                <a:solidFill>
                  <a:schemeClr val="bg1"/>
                </a:solidFill>
              </a:rPr>
              <a:t>On the other hand, the software running on a virtual machine has the constraints of its own dedicated hardware; it can only access virtual devices emulated by the software. </a:t>
            </a:r>
          </a:p>
          <a:p>
            <a:pPr marL="285750" indent="-285750">
              <a:buFont typeface="Arial" panose="020B0604020202020204" pitchFamily="34" charset="0"/>
              <a:buChar char="•"/>
            </a:pPr>
            <a:r>
              <a:rPr lang="en-US" sz="2400" dirty="0">
                <a:solidFill>
                  <a:schemeClr val="bg1"/>
                </a:solidFill>
              </a:rPr>
              <a:t>This layer of software has the potential to provide a level of isolation nearly equivalent to the isolation presented by two different physical systems. </a:t>
            </a:r>
          </a:p>
          <a:p>
            <a:pPr marL="285750" indent="-285750">
              <a:buFont typeface="Arial" panose="020B0604020202020204" pitchFamily="34" charset="0"/>
              <a:buChar char="•"/>
            </a:pPr>
            <a:r>
              <a:rPr lang="en-US" sz="2400" dirty="0">
                <a:solidFill>
                  <a:schemeClr val="bg1"/>
                </a:solidFill>
              </a:rPr>
              <a:t>Thus, the virtualization can be used to improve security in a cloud computing environment.</a:t>
            </a:r>
          </a:p>
        </p:txBody>
      </p:sp>
    </p:spTree>
    <p:extLst>
      <p:ext uri="{BB962C8B-B14F-4D97-AF65-F5344CB8AC3E}">
        <p14:creationId xmlns:p14="http://schemas.microsoft.com/office/powerpoint/2010/main" val="2222904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284892"/>
            <a:ext cx="10338016" cy="810741"/>
          </a:xfrm>
        </p:spPr>
        <p:txBody>
          <a:bodyPr>
            <a:normAutofit fontScale="90000"/>
          </a:bodyPr>
          <a:lstStyle/>
          <a:p>
            <a:r>
              <a:rPr lang="en-IN" dirty="0"/>
              <a:t>Full virtualization and para virtualization</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287163"/>
            <a:ext cx="11714206" cy="5369010"/>
          </a:xfrm>
          <a:prstGeom prst="rect">
            <a:avLst/>
          </a:prstGeom>
        </p:spPr>
        <p:txBody>
          <a:bodyPr vert="horz" lIns="91440" tIns="45720" rIns="91440" bIns="45720" rtlCol="0" anchor="t">
            <a:normAutofit fontScale="92500" lnSpcReduction="100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sz="2800" dirty="0">
                <a:solidFill>
                  <a:schemeClr val="bg1"/>
                </a:solidFill>
              </a:rPr>
              <a:t>There are two basic approaches to processor virtualization: </a:t>
            </a:r>
          </a:p>
          <a:p>
            <a:pPr marL="742950" lvl="1" indent="-285750">
              <a:buFont typeface="Arial" panose="020B0604020202020204" pitchFamily="34" charset="0"/>
              <a:buChar char="•"/>
            </a:pPr>
            <a:r>
              <a:rPr lang="en-US" sz="2800" b="1" dirty="0">
                <a:solidFill>
                  <a:schemeClr val="bg1"/>
                </a:solidFill>
              </a:rPr>
              <a:t>full virtualization</a:t>
            </a:r>
            <a:r>
              <a:rPr lang="en-US" sz="2800" dirty="0">
                <a:solidFill>
                  <a:schemeClr val="bg1"/>
                </a:solidFill>
              </a:rPr>
              <a:t>, in which each virtual machine runs on an exact copy of the actual hardware, </a:t>
            </a:r>
          </a:p>
          <a:p>
            <a:pPr marL="742950" lvl="1" indent="-285750">
              <a:buFont typeface="Arial" panose="020B0604020202020204" pitchFamily="34" charset="0"/>
              <a:buChar char="•"/>
            </a:pPr>
            <a:r>
              <a:rPr lang="en-US" sz="2800" dirty="0">
                <a:solidFill>
                  <a:schemeClr val="bg1"/>
                </a:solidFill>
              </a:rPr>
              <a:t>Example : VMware VMMs </a:t>
            </a:r>
          </a:p>
          <a:p>
            <a:pPr marL="742950" lvl="1" indent="-285750">
              <a:buFont typeface="Arial" panose="020B0604020202020204" pitchFamily="34" charset="0"/>
              <a:buChar char="•"/>
            </a:pPr>
            <a:r>
              <a:rPr lang="en-US" sz="2800" b="1" dirty="0">
                <a:solidFill>
                  <a:schemeClr val="bg1"/>
                </a:solidFill>
              </a:rPr>
              <a:t>paravirtualization</a:t>
            </a:r>
            <a:r>
              <a:rPr lang="en-US" sz="2800" dirty="0">
                <a:solidFill>
                  <a:schemeClr val="bg1"/>
                </a:solidFill>
              </a:rPr>
              <a:t>, in which each virtual machine runs on a slightly modified copy of the actual hardware. </a:t>
            </a:r>
          </a:p>
          <a:p>
            <a:pPr marL="742950" lvl="1" indent="-285750">
              <a:buFont typeface="Arial" panose="020B0604020202020204" pitchFamily="34" charset="0"/>
              <a:buChar char="•"/>
            </a:pPr>
            <a:r>
              <a:rPr lang="en-US" sz="2800" dirty="0">
                <a:solidFill>
                  <a:schemeClr val="bg1"/>
                </a:solidFill>
              </a:rPr>
              <a:t>Example: Xen and Denali </a:t>
            </a:r>
          </a:p>
          <a:p>
            <a:pPr marL="285750" indent="-285750">
              <a:buFont typeface="Arial" panose="020B0604020202020204" pitchFamily="34" charset="0"/>
              <a:buChar char="•"/>
            </a:pPr>
            <a:r>
              <a:rPr lang="en-US" sz="2800" dirty="0">
                <a:solidFill>
                  <a:schemeClr val="bg1"/>
                </a:solidFill>
              </a:rPr>
              <a:t>The reasons that </a:t>
            </a:r>
            <a:r>
              <a:rPr lang="en-US" sz="2800" dirty="0" err="1">
                <a:solidFill>
                  <a:schemeClr val="bg1"/>
                </a:solidFill>
              </a:rPr>
              <a:t>paravirtualization</a:t>
            </a:r>
            <a:r>
              <a:rPr lang="en-US" sz="2800" dirty="0">
                <a:solidFill>
                  <a:schemeClr val="bg1"/>
                </a:solidFill>
              </a:rPr>
              <a:t> is often adopted are </a:t>
            </a:r>
          </a:p>
          <a:p>
            <a:r>
              <a:rPr lang="en-US" sz="2800" dirty="0">
                <a:solidFill>
                  <a:schemeClr val="bg1"/>
                </a:solidFill>
              </a:rPr>
              <a:t>	(</a:t>
            </a:r>
            <a:r>
              <a:rPr lang="en-US" sz="2800" dirty="0" err="1">
                <a:solidFill>
                  <a:schemeClr val="bg1"/>
                </a:solidFill>
              </a:rPr>
              <a:t>i</a:t>
            </a:r>
            <a:r>
              <a:rPr lang="en-US" sz="2800" dirty="0">
                <a:solidFill>
                  <a:schemeClr val="bg1"/>
                </a:solidFill>
              </a:rPr>
              <a:t>) some aspects of the hardware cannot be virtualized; </a:t>
            </a:r>
          </a:p>
          <a:p>
            <a:r>
              <a:rPr lang="en-US" sz="2800" dirty="0">
                <a:solidFill>
                  <a:schemeClr val="bg1"/>
                </a:solidFill>
              </a:rPr>
              <a:t>	(ii) to improve performance; and </a:t>
            </a:r>
          </a:p>
          <a:p>
            <a:r>
              <a:rPr lang="en-US" sz="2800" dirty="0">
                <a:solidFill>
                  <a:schemeClr val="bg1"/>
                </a:solidFill>
              </a:rPr>
              <a:t>	(iii) to present a simpler interface. </a:t>
            </a:r>
          </a:p>
        </p:txBody>
      </p:sp>
    </p:spTree>
    <p:extLst>
      <p:ext uri="{BB962C8B-B14F-4D97-AF65-F5344CB8AC3E}">
        <p14:creationId xmlns:p14="http://schemas.microsoft.com/office/powerpoint/2010/main" val="3729708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284892"/>
            <a:ext cx="10338016" cy="810741"/>
          </a:xfrm>
        </p:spPr>
        <p:txBody>
          <a:bodyPr>
            <a:normAutofit fontScale="90000"/>
          </a:bodyPr>
          <a:lstStyle/>
          <a:p>
            <a:r>
              <a:rPr lang="en-IN" dirty="0"/>
              <a:t>Full virtualization and </a:t>
            </a:r>
            <a:r>
              <a:rPr lang="en-IN" dirty="0" err="1"/>
              <a:t>paravirtualization</a:t>
            </a:r>
            <a:endParaRPr lang="en-IN" dirty="0"/>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Full virtualization requires a </a:t>
            </a:r>
            <a:r>
              <a:rPr lang="en-US" dirty="0" err="1">
                <a:solidFill>
                  <a:schemeClr val="bg1"/>
                </a:solidFill>
              </a:rPr>
              <a:t>virtualizable</a:t>
            </a:r>
            <a:r>
              <a:rPr lang="en-US" dirty="0">
                <a:solidFill>
                  <a:schemeClr val="bg1"/>
                </a:solidFill>
              </a:rPr>
              <a:t> architecture; the hardware is fully exposed to the guest OS, which runs unchanged, and this ensures that this direct execution mode is efficient. </a:t>
            </a:r>
          </a:p>
          <a:p>
            <a:pPr marL="285750" indent="-285750">
              <a:buFont typeface="Arial" panose="020B0604020202020204" pitchFamily="34" charset="0"/>
              <a:buChar char="•"/>
            </a:pPr>
            <a:r>
              <a:rPr lang="en-US" dirty="0">
                <a:solidFill>
                  <a:schemeClr val="bg1"/>
                </a:solidFill>
              </a:rPr>
              <a:t>On the other hand, </a:t>
            </a:r>
            <a:r>
              <a:rPr lang="en-US" dirty="0" err="1">
                <a:solidFill>
                  <a:schemeClr val="bg1"/>
                </a:solidFill>
              </a:rPr>
              <a:t>paravirtualization</a:t>
            </a:r>
            <a:r>
              <a:rPr lang="en-US" dirty="0">
                <a:solidFill>
                  <a:schemeClr val="bg1"/>
                </a:solidFill>
              </a:rPr>
              <a:t> is done because some architectures such as x86 are not easily </a:t>
            </a:r>
            <a:r>
              <a:rPr lang="en-US" dirty="0" err="1">
                <a:solidFill>
                  <a:schemeClr val="bg1"/>
                </a:solidFill>
              </a:rPr>
              <a:t>virtualizable</a:t>
            </a:r>
            <a:r>
              <a:rPr lang="en-US" dirty="0">
                <a:solidFill>
                  <a:schemeClr val="bg1"/>
                </a:solidFill>
              </a:rPr>
              <a:t>. </a:t>
            </a:r>
          </a:p>
          <a:p>
            <a:pPr marL="285750" indent="-285750">
              <a:buFont typeface="Arial" panose="020B0604020202020204" pitchFamily="34" charset="0"/>
              <a:buChar char="•"/>
            </a:pPr>
            <a:r>
              <a:rPr lang="en-US" dirty="0" err="1">
                <a:solidFill>
                  <a:schemeClr val="bg1"/>
                </a:solidFill>
              </a:rPr>
              <a:t>Paravirtualization</a:t>
            </a:r>
            <a:r>
              <a:rPr lang="en-US" dirty="0">
                <a:solidFill>
                  <a:schemeClr val="bg1"/>
                </a:solidFill>
              </a:rPr>
              <a:t> demands that the guest OS be modified to run under the VMM; furthermore, the guest OS code must be ported for individual hardware platforms. </a:t>
            </a:r>
          </a:p>
          <a:p>
            <a:pPr marL="285750" indent="-285750">
              <a:buFont typeface="Arial" panose="020B0604020202020204" pitchFamily="34" charset="0"/>
              <a:buChar char="•"/>
            </a:pPr>
            <a:r>
              <a:rPr lang="en-US" dirty="0">
                <a:solidFill>
                  <a:schemeClr val="bg1"/>
                </a:solidFill>
              </a:rPr>
              <a:t>Application performance under a virtual machine is critical; generally, virtualization adds some level of overhead that negatively affects the performance. </a:t>
            </a:r>
          </a:p>
          <a:p>
            <a:pPr marL="285750" indent="-285750">
              <a:buFont typeface="Arial" panose="020B0604020202020204" pitchFamily="34" charset="0"/>
              <a:buChar char="•"/>
            </a:pPr>
            <a:r>
              <a:rPr lang="en-US" dirty="0">
                <a:solidFill>
                  <a:schemeClr val="bg1"/>
                </a:solidFill>
              </a:rPr>
              <a:t>In some cases an application running under a VM performs better than one running under a classical OS. This is the case of a policy called </a:t>
            </a:r>
            <a:r>
              <a:rPr lang="en-US" b="1" dirty="0">
                <a:solidFill>
                  <a:schemeClr val="bg1"/>
                </a:solidFill>
              </a:rPr>
              <a:t>cache isolation</a:t>
            </a:r>
            <a:r>
              <a:rPr lang="en-US" dirty="0">
                <a:solidFill>
                  <a:schemeClr val="bg1"/>
                </a:solidFill>
              </a:rPr>
              <a:t>. </a:t>
            </a:r>
          </a:p>
          <a:p>
            <a:pPr marL="285750" indent="-285750">
              <a:buFont typeface="Arial" panose="020B0604020202020204" pitchFamily="34" charset="0"/>
              <a:buChar char="•"/>
            </a:pPr>
            <a:r>
              <a:rPr lang="en-US" dirty="0">
                <a:solidFill>
                  <a:schemeClr val="bg1"/>
                </a:solidFill>
              </a:rPr>
              <a:t>The cache is generally not partitioned equally among processes running under a classical OS, since one process may use the cache space better than the other.</a:t>
            </a:r>
          </a:p>
          <a:p>
            <a:pPr marL="285750" indent="-285750">
              <a:buFont typeface="Arial" panose="020B0604020202020204" pitchFamily="34" charset="0"/>
              <a:buChar char="•"/>
            </a:pPr>
            <a:r>
              <a:rPr lang="en-US" dirty="0">
                <a:solidFill>
                  <a:schemeClr val="bg1"/>
                </a:solidFill>
              </a:rPr>
              <a:t>Example, in the case of two processes, one write-intensive and the other read-intensive, the cache may be aggressively filled by the first. Under the cache isolation policy the cache is divided between the VMs and it is beneficial to run workloads competing for cache in two different VMs</a:t>
            </a:r>
          </a:p>
        </p:txBody>
      </p:sp>
    </p:spTree>
    <p:extLst>
      <p:ext uri="{BB962C8B-B14F-4D97-AF65-F5344CB8AC3E}">
        <p14:creationId xmlns:p14="http://schemas.microsoft.com/office/powerpoint/2010/main" val="246389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284892"/>
            <a:ext cx="10338016" cy="810741"/>
          </a:xfrm>
        </p:spPr>
        <p:txBody>
          <a:bodyPr>
            <a:normAutofit/>
          </a:bodyPr>
          <a:lstStyle/>
          <a:p>
            <a:r>
              <a:rPr lang="en-IN" dirty="0"/>
              <a:t>Hardware support for virtualization</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095634"/>
            <a:ext cx="11714206" cy="576236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In early 2000 it became obvious that hardware support for virtualization was necessary, and Intel and AMD started work on the first-generation virtualization extensions of the x86 architecture. </a:t>
            </a:r>
          </a:p>
          <a:p>
            <a:pPr marL="285750" indent="-285750">
              <a:buFont typeface="Arial" panose="020B0604020202020204" pitchFamily="34" charset="0"/>
              <a:buChar char="•"/>
            </a:pPr>
            <a:r>
              <a:rPr lang="en-US" dirty="0">
                <a:solidFill>
                  <a:schemeClr val="bg1"/>
                </a:solidFill>
              </a:rPr>
              <a:t>In 2005 Intel released two Pentium 4 models supporting VT-x, and in 2006 AMD announced Pacifica and then several Athlon 64 models</a:t>
            </a:r>
          </a:p>
          <a:p>
            <a:pPr marL="285750" indent="-285750">
              <a:buFont typeface="Arial" panose="020B0604020202020204" pitchFamily="34" charset="0"/>
              <a:buChar char="•"/>
            </a:pPr>
            <a:r>
              <a:rPr lang="en-US" dirty="0">
                <a:solidFill>
                  <a:schemeClr val="bg1"/>
                </a:solidFill>
              </a:rPr>
              <a:t>Problems faced by virtualization of the x86 architecture:</a:t>
            </a:r>
          </a:p>
          <a:p>
            <a:pPr marL="742950" lvl="1" indent="-285750">
              <a:buFont typeface="Arial" panose="020B0604020202020204" pitchFamily="34" charset="0"/>
              <a:buChar char="•"/>
            </a:pPr>
            <a:r>
              <a:rPr lang="en-US" b="1" dirty="0">
                <a:solidFill>
                  <a:schemeClr val="bg1"/>
                </a:solidFill>
              </a:rPr>
              <a:t>Ring </a:t>
            </a:r>
            <a:r>
              <a:rPr lang="en-US" b="1" dirty="0" err="1">
                <a:solidFill>
                  <a:schemeClr val="bg1"/>
                </a:solidFill>
              </a:rPr>
              <a:t>deprivileging</a:t>
            </a:r>
            <a:r>
              <a:rPr lang="en-US" dirty="0">
                <a:solidFill>
                  <a:schemeClr val="bg1"/>
                </a:solidFill>
              </a:rPr>
              <a:t>. This means that a VMM forces the guest software, the operating system, and the applications to run at a privilege level greater than 0. x86 architecture provides four protection rings at levels 0–3. Two solutions are then possible: </a:t>
            </a:r>
          </a:p>
          <a:p>
            <a:pPr lvl="1"/>
            <a:r>
              <a:rPr lang="en-US" dirty="0">
                <a:solidFill>
                  <a:schemeClr val="bg1"/>
                </a:solidFill>
              </a:rPr>
              <a:t>	(a) The (0/1/3) mode, in which the VMM, the OS, and the application run at privilege levels 0, 1, 	and 3, respectively; or </a:t>
            </a:r>
          </a:p>
          <a:p>
            <a:pPr lvl="1"/>
            <a:r>
              <a:rPr lang="en-US" dirty="0">
                <a:solidFill>
                  <a:schemeClr val="bg1"/>
                </a:solidFill>
              </a:rPr>
              <a:t>	(b) the (0,3,3) mode, in which the VMM, a guest OS, and applications run at privilege levels 0, 3, 	and 3, respectively.</a:t>
            </a:r>
          </a:p>
          <a:p>
            <a:pPr marL="742950" lvl="1" indent="-285750">
              <a:buFont typeface="Arial" panose="020B0604020202020204" pitchFamily="34" charset="0"/>
              <a:buChar char="•"/>
            </a:pPr>
            <a:r>
              <a:rPr lang="en-US" b="1" dirty="0">
                <a:solidFill>
                  <a:schemeClr val="bg1"/>
                </a:solidFill>
              </a:rPr>
              <a:t>Ring aliasing.</a:t>
            </a:r>
            <a:r>
              <a:rPr lang="en-US" dirty="0">
                <a:solidFill>
                  <a:schemeClr val="bg1"/>
                </a:solidFill>
              </a:rPr>
              <a:t> Problems created when a guest OS is forced to run at a privilege level other than that it was originally designed for.</a:t>
            </a:r>
          </a:p>
        </p:txBody>
      </p:sp>
    </p:spTree>
    <p:extLst>
      <p:ext uri="{BB962C8B-B14F-4D97-AF65-F5344CB8AC3E}">
        <p14:creationId xmlns:p14="http://schemas.microsoft.com/office/powerpoint/2010/main" val="1204577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324" y="0"/>
            <a:ext cx="11483546" cy="572531"/>
          </a:xfrm>
        </p:spPr>
        <p:txBody>
          <a:bodyPr>
            <a:normAutofit fontScale="90000"/>
          </a:bodyPr>
          <a:lstStyle/>
          <a:p>
            <a:r>
              <a:rPr lang="en-IN" dirty="0"/>
              <a:t>Hardware support for virtualization</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r>
              <a:rPr lang="en-US" dirty="0"/>
              <a:t>	</a:t>
            </a:r>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endParaRPr lang="en-US" dirty="0">
              <a:solidFill>
                <a:schemeClr val="bg1"/>
              </a:solidFill>
            </a:endParaRPr>
          </a:p>
        </p:txBody>
      </p:sp>
      <p:sp>
        <p:nvSpPr>
          <p:cNvPr id="5" name="Text Placeholder 2"/>
          <p:cNvSpPr txBox="1">
            <a:spLocks/>
          </p:cNvSpPr>
          <p:nvPr/>
        </p:nvSpPr>
        <p:spPr>
          <a:xfrm>
            <a:off x="383059" y="572532"/>
            <a:ext cx="11714206" cy="6285468"/>
          </a:xfrm>
          <a:prstGeom prst="rect">
            <a:avLst/>
          </a:prstGeom>
        </p:spPr>
        <p:txBody>
          <a:bodyPr vert="horz" lIns="91440" tIns="45720" rIns="91440" bIns="45720" rtlCol="0" anchor="t">
            <a:normAutofit lnSpcReduction="100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Problems faced by virtualization of the x86 architecture:[</a:t>
            </a:r>
            <a:r>
              <a:rPr lang="en-US" dirty="0" err="1">
                <a:solidFill>
                  <a:schemeClr val="bg1"/>
                </a:solidFill>
              </a:rPr>
              <a:t>cont</a:t>
            </a:r>
            <a:r>
              <a:rPr lang="en-US" dirty="0">
                <a:solidFill>
                  <a:schemeClr val="bg1"/>
                </a:solidFill>
              </a:rPr>
              <a:t>…]</a:t>
            </a:r>
          </a:p>
          <a:p>
            <a:pPr marL="742950" lvl="1" indent="-285750">
              <a:buFont typeface="Arial" panose="020B0604020202020204" pitchFamily="34" charset="0"/>
              <a:buChar char="•"/>
            </a:pPr>
            <a:r>
              <a:rPr lang="en-US" sz="2000" b="1" dirty="0">
                <a:solidFill>
                  <a:schemeClr val="bg1"/>
                </a:solidFill>
              </a:rPr>
              <a:t>Address space compression</a:t>
            </a:r>
            <a:r>
              <a:rPr lang="en-US" sz="2000" dirty="0">
                <a:solidFill>
                  <a:schemeClr val="bg1"/>
                </a:solidFill>
              </a:rPr>
              <a:t>. A VMM uses parts of the guest address space to store several system data structures, such as the interrupt-descriptor table and the global-descriptor table. Such data structures must be protected, but the guest software must have access to them</a:t>
            </a:r>
          </a:p>
          <a:p>
            <a:pPr marL="742950" lvl="1" indent="-285750">
              <a:buFont typeface="Arial" panose="020B0604020202020204" pitchFamily="34" charset="0"/>
              <a:buChar char="•"/>
            </a:pPr>
            <a:r>
              <a:rPr lang="en-US" sz="2000" b="1" dirty="0">
                <a:solidFill>
                  <a:schemeClr val="bg1"/>
                </a:solidFill>
              </a:rPr>
              <a:t>Guest system calls</a:t>
            </a:r>
            <a:r>
              <a:rPr lang="en-US" sz="2000" dirty="0">
                <a:solidFill>
                  <a:schemeClr val="bg1"/>
                </a:solidFill>
              </a:rPr>
              <a:t>. Two instructions, SYSENTER and SYSEXIT, support low-latency system calls.</a:t>
            </a:r>
          </a:p>
          <a:p>
            <a:pPr marL="742950" lvl="1" indent="-285750">
              <a:buFont typeface="Arial" panose="020B0604020202020204" pitchFamily="34" charset="0"/>
              <a:buChar char="•"/>
            </a:pPr>
            <a:r>
              <a:rPr lang="en-US" sz="2000" dirty="0">
                <a:solidFill>
                  <a:schemeClr val="bg1"/>
                </a:solidFill>
              </a:rPr>
              <a:t>Interrupt virtualization. In response to a physical interrupt, the VMM generates a “virtual interrupt” and delivers it later to the target guest OS. But every OS has the ability to mask interrupts5; thus the virtual interrupt could only be delivered to the guest OS when the interrupt is not masked. Keeping track of all guest OS attempts to mask interrupts greatly complicates the VMM and increases the overhead. </a:t>
            </a:r>
          </a:p>
          <a:p>
            <a:pPr marL="742950" lvl="1" indent="-285750">
              <a:buFont typeface="Arial" panose="020B0604020202020204" pitchFamily="34" charset="0"/>
              <a:buChar char="•"/>
            </a:pPr>
            <a:r>
              <a:rPr lang="en-US" sz="2000" b="1" dirty="0">
                <a:solidFill>
                  <a:schemeClr val="bg1"/>
                </a:solidFill>
              </a:rPr>
              <a:t>Access to hidden state</a:t>
            </a:r>
            <a:r>
              <a:rPr lang="en-US" sz="2000" dirty="0">
                <a:solidFill>
                  <a:schemeClr val="bg1"/>
                </a:solidFill>
              </a:rPr>
              <a:t>. Elements of the system state (e.g., descriptor caches for segment registers) are hidden; there is no mechanism for saving and restoring the hidden components when there is a context switch from one VM to another</a:t>
            </a:r>
          </a:p>
          <a:p>
            <a:pPr marL="742950" lvl="1" indent="-285750">
              <a:buFont typeface="Arial" panose="020B0604020202020204" pitchFamily="34" charset="0"/>
              <a:buChar char="•"/>
            </a:pPr>
            <a:r>
              <a:rPr lang="en-US" sz="2000" b="1" dirty="0">
                <a:solidFill>
                  <a:schemeClr val="bg1"/>
                </a:solidFill>
              </a:rPr>
              <a:t>Frequent access to privileged resources increases VMM overhead</a:t>
            </a:r>
            <a:r>
              <a:rPr lang="en-US" sz="2000" dirty="0">
                <a:solidFill>
                  <a:schemeClr val="bg1"/>
                </a:solidFill>
              </a:rPr>
              <a:t>. The task-priority register (TPR) is frequently used by a guest OS. The VMM must protect the access to this register and trap all attempts to access it. This can cause a significant performance degradation.</a:t>
            </a:r>
          </a:p>
        </p:txBody>
      </p:sp>
    </p:spTree>
    <p:extLst>
      <p:ext uri="{BB962C8B-B14F-4D97-AF65-F5344CB8AC3E}">
        <p14:creationId xmlns:p14="http://schemas.microsoft.com/office/powerpoint/2010/main" val="16704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8309" y="438664"/>
            <a:ext cx="10914663" cy="937055"/>
          </a:xfrm>
        </p:spPr>
        <p:txBody>
          <a:bodyPr/>
          <a:lstStyle/>
          <a:p>
            <a:r>
              <a:rPr lang="en-IN" dirty="0"/>
              <a:t>Virtualization</a:t>
            </a:r>
          </a:p>
        </p:txBody>
      </p:sp>
      <p:sp>
        <p:nvSpPr>
          <p:cNvPr id="3" name="Subtitle 2"/>
          <p:cNvSpPr>
            <a:spLocks noGrp="1"/>
          </p:cNvSpPr>
          <p:nvPr>
            <p:ph type="subTitle" idx="1"/>
          </p:nvPr>
        </p:nvSpPr>
        <p:spPr>
          <a:xfrm>
            <a:off x="420130" y="1515762"/>
            <a:ext cx="11664778" cy="4975653"/>
          </a:xfrm>
        </p:spPr>
        <p:txBody>
          <a:bodyPr>
            <a:normAutofit/>
          </a:bodyPr>
          <a:lstStyle/>
          <a:p>
            <a:pPr marL="342900" indent="-342900" algn="just">
              <a:buFont typeface="Arial" panose="020B0604020202020204" pitchFamily="34" charset="0"/>
              <a:buChar char="•"/>
            </a:pPr>
            <a:r>
              <a:rPr lang="en-US" dirty="0">
                <a:solidFill>
                  <a:schemeClr val="bg1"/>
                </a:solidFill>
              </a:rPr>
              <a:t>Virtualization simulates the interface to a physical object by any one of four means: </a:t>
            </a:r>
          </a:p>
          <a:p>
            <a:pPr algn="just"/>
            <a:r>
              <a:rPr lang="en-US" dirty="0">
                <a:solidFill>
                  <a:schemeClr val="bg1"/>
                </a:solidFill>
              </a:rPr>
              <a:t>	</a:t>
            </a:r>
            <a:r>
              <a:rPr lang="en-US" b="1" dirty="0">
                <a:solidFill>
                  <a:schemeClr val="bg1"/>
                </a:solidFill>
              </a:rPr>
              <a:t>1. Multiplexing</a:t>
            </a:r>
            <a:r>
              <a:rPr lang="en-US" dirty="0">
                <a:solidFill>
                  <a:schemeClr val="bg1"/>
                </a:solidFill>
              </a:rPr>
              <a:t>. Create multiple virtual objects from one instance of a physical object. 	For example, a processor is multiplexed among a number of processes or threads. </a:t>
            </a:r>
          </a:p>
          <a:p>
            <a:pPr algn="just"/>
            <a:r>
              <a:rPr lang="en-US" dirty="0">
                <a:solidFill>
                  <a:schemeClr val="bg1"/>
                </a:solidFill>
              </a:rPr>
              <a:t>	</a:t>
            </a:r>
            <a:r>
              <a:rPr lang="en-US" b="1" dirty="0">
                <a:solidFill>
                  <a:schemeClr val="bg1"/>
                </a:solidFill>
              </a:rPr>
              <a:t>2. Aggregation</a:t>
            </a:r>
            <a:r>
              <a:rPr lang="en-US" dirty="0">
                <a:solidFill>
                  <a:schemeClr val="bg1"/>
                </a:solidFill>
              </a:rPr>
              <a:t>. Create one virtual object from multiple physical objects. </a:t>
            </a:r>
          </a:p>
          <a:p>
            <a:pPr algn="just"/>
            <a:r>
              <a:rPr lang="en-US" dirty="0">
                <a:solidFill>
                  <a:schemeClr val="bg1"/>
                </a:solidFill>
              </a:rPr>
              <a:t>	For example, a number of physical disks are aggregated into a RAID disk. </a:t>
            </a:r>
          </a:p>
          <a:p>
            <a:pPr algn="just"/>
            <a:r>
              <a:rPr lang="en-US" dirty="0">
                <a:solidFill>
                  <a:schemeClr val="bg1"/>
                </a:solidFill>
              </a:rPr>
              <a:t>	</a:t>
            </a:r>
            <a:r>
              <a:rPr lang="en-US" b="1" dirty="0">
                <a:solidFill>
                  <a:schemeClr val="bg1"/>
                </a:solidFill>
              </a:rPr>
              <a:t>3. Emulation</a:t>
            </a:r>
            <a:r>
              <a:rPr lang="en-US" dirty="0">
                <a:solidFill>
                  <a:schemeClr val="bg1"/>
                </a:solidFill>
              </a:rPr>
              <a:t>. Construct a virtual object from a different type of physical object. </a:t>
            </a:r>
          </a:p>
          <a:p>
            <a:pPr algn="just"/>
            <a:r>
              <a:rPr lang="en-US" dirty="0">
                <a:solidFill>
                  <a:schemeClr val="bg1"/>
                </a:solidFill>
              </a:rPr>
              <a:t>	For example, a physical disk emulates a random access memory. </a:t>
            </a:r>
          </a:p>
          <a:p>
            <a:pPr algn="just"/>
            <a:r>
              <a:rPr lang="en-US" dirty="0">
                <a:solidFill>
                  <a:schemeClr val="bg1"/>
                </a:solidFill>
              </a:rPr>
              <a:t>	</a:t>
            </a:r>
            <a:r>
              <a:rPr lang="en-US" b="1" dirty="0">
                <a:solidFill>
                  <a:schemeClr val="bg1"/>
                </a:solidFill>
              </a:rPr>
              <a:t>4. Multiplexing and emulation</a:t>
            </a:r>
            <a:r>
              <a:rPr lang="en-US" dirty="0">
                <a:solidFill>
                  <a:schemeClr val="bg1"/>
                </a:solidFill>
              </a:rPr>
              <a:t>. </a:t>
            </a:r>
          </a:p>
          <a:p>
            <a:pPr algn="just"/>
            <a:r>
              <a:rPr lang="en-US" dirty="0">
                <a:solidFill>
                  <a:schemeClr val="bg1"/>
                </a:solidFill>
              </a:rPr>
              <a:t>	Examples: Virtual memory with paging multiplexes real 	memory and disk, and a 	Virtual address emulates a real address; TCP emulates a 	reliable bit pipe and 	multiplexes a physical communication channel and a 	processor. </a:t>
            </a:r>
            <a:endParaRPr lang="en-IN" dirty="0">
              <a:solidFill>
                <a:schemeClr val="bg1"/>
              </a:solidFill>
            </a:endParaRPr>
          </a:p>
        </p:txBody>
      </p:sp>
    </p:spTree>
    <p:extLst>
      <p:ext uri="{BB962C8B-B14F-4D97-AF65-F5344CB8AC3E}">
        <p14:creationId xmlns:p14="http://schemas.microsoft.com/office/powerpoint/2010/main" val="788480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989" y="-399404"/>
            <a:ext cx="11483546" cy="1095633"/>
          </a:xfrm>
        </p:spPr>
        <p:txBody>
          <a:bodyPr>
            <a:normAutofit/>
          </a:bodyPr>
          <a:lstStyle/>
          <a:p>
            <a:r>
              <a:rPr lang="en-IN" dirty="0"/>
              <a:t>Hardware support for virtualization</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r>
              <a:rPr lang="en-US" dirty="0"/>
              <a:t>		</a:t>
            </a:r>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endParaRPr lang="en-US" dirty="0">
              <a:solidFill>
                <a:schemeClr val="bg1"/>
              </a:solidFill>
            </a:endParaRPr>
          </a:p>
        </p:txBody>
      </p:sp>
      <p:sp>
        <p:nvSpPr>
          <p:cNvPr id="5" name="Text Placeholder 2"/>
          <p:cNvSpPr txBox="1">
            <a:spLocks/>
          </p:cNvSpPr>
          <p:nvPr/>
        </p:nvSpPr>
        <p:spPr>
          <a:xfrm>
            <a:off x="304799" y="734969"/>
            <a:ext cx="11714206" cy="4620801"/>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sz="2000" dirty="0">
                <a:solidFill>
                  <a:schemeClr val="bg1"/>
                </a:solidFill>
              </a:rPr>
              <a:t>A major architectural enhancement provided by the VT-x is the support for two modes of operations and a new data structure called the virtual machine control structure (VMCS), including host-state and guest-state areas</a:t>
            </a:r>
          </a:p>
          <a:p>
            <a:pPr marL="742950" lvl="1" indent="-285750">
              <a:buFont typeface="Arial" panose="020B0604020202020204" pitchFamily="34" charset="0"/>
              <a:buChar char="•"/>
            </a:pPr>
            <a:r>
              <a:rPr lang="en-US" sz="2000" dirty="0">
                <a:solidFill>
                  <a:schemeClr val="bg1"/>
                </a:solidFill>
              </a:rPr>
              <a:t>VMX root. Intended for VMM operations and very close to the x86 without VT-x</a:t>
            </a:r>
          </a:p>
          <a:p>
            <a:pPr marL="742950" lvl="1" indent="-285750">
              <a:buFont typeface="Arial" panose="020B0604020202020204" pitchFamily="34" charset="0"/>
              <a:buChar char="•"/>
            </a:pPr>
            <a:r>
              <a:rPr lang="en-US" sz="2000" dirty="0">
                <a:solidFill>
                  <a:schemeClr val="bg1"/>
                </a:solidFill>
              </a:rPr>
              <a:t>VMX </a:t>
            </a:r>
            <a:r>
              <a:rPr lang="en-US" sz="2000" dirty="0" err="1">
                <a:solidFill>
                  <a:schemeClr val="bg1"/>
                </a:solidFill>
              </a:rPr>
              <a:t>nonroot</a:t>
            </a:r>
            <a:r>
              <a:rPr lang="en-US" sz="2000" dirty="0">
                <a:solidFill>
                  <a:schemeClr val="bg1"/>
                </a:solidFill>
              </a:rPr>
              <a:t>. Intended to support a VM</a:t>
            </a:r>
          </a:p>
          <a:p>
            <a:pPr marL="285750" indent="-285750">
              <a:buFont typeface="Arial" panose="020B0604020202020204" pitchFamily="34" charset="0"/>
              <a:buChar char="•"/>
            </a:pPr>
            <a:r>
              <a:rPr lang="en-US" sz="2000" dirty="0">
                <a:solidFill>
                  <a:schemeClr val="bg1"/>
                </a:solidFill>
              </a:rPr>
              <a:t>When executing a VM entry operation, the processor state is loaded from the guest-state of the VM scheduled to run; then the control is transferred from the VMM to the VM. </a:t>
            </a:r>
          </a:p>
          <a:p>
            <a:pPr marL="285750" indent="-285750">
              <a:buFont typeface="Arial" panose="020B0604020202020204" pitchFamily="34" charset="0"/>
              <a:buChar char="•"/>
            </a:pPr>
            <a:r>
              <a:rPr lang="en-US" sz="2000" dirty="0">
                <a:solidFill>
                  <a:schemeClr val="bg1"/>
                </a:solidFill>
              </a:rPr>
              <a:t>A VM exit saves the processor state in the guest-state area of the running VM; then it loads the processor state from the host-state area and finally transfers control to the VMM.</a:t>
            </a:r>
          </a:p>
          <a:p>
            <a:pPr marL="285750" indent="-285750">
              <a:buFont typeface="Arial" panose="020B0604020202020204" pitchFamily="34" charset="0"/>
              <a:buChar char="•"/>
            </a:pPr>
            <a:r>
              <a:rPr lang="en-US" sz="2000" dirty="0">
                <a:solidFill>
                  <a:schemeClr val="bg1"/>
                </a:solidFill>
              </a:rPr>
              <a:t> Note that all VM exit operations use a common entry point to the VMM.</a:t>
            </a:r>
          </a:p>
        </p:txBody>
      </p:sp>
      <p:pic>
        <p:nvPicPr>
          <p:cNvPr id="6" name="Picture 5"/>
          <p:cNvPicPr>
            <a:picLocks noChangeAspect="1"/>
          </p:cNvPicPr>
          <p:nvPr/>
        </p:nvPicPr>
        <p:blipFill>
          <a:blip r:embed="rId2"/>
          <a:stretch>
            <a:fillRect/>
          </a:stretch>
        </p:blipFill>
        <p:spPr>
          <a:xfrm>
            <a:off x="5620265" y="4672526"/>
            <a:ext cx="6324600" cy="1800225"/>
          </a:xfrm>
          <a:prstGeom prst="rect">
            <a:avLst/>
          </a:prstGeom>
        </p:spPr>
      </p:pic>
    </p:spTree>
    <p:extLst>
      <p:ext uri="{BB962C8B-B14F-4D97-AF65-F5344CB8AC3E}">
        <p14:creationId xmlns:p14="http://schemas.microsoft.com/office/powerpoint/2010/main" val="4061459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324" y="0"/>
            <a:ext cx="11483546" cy="572531"/>
          </a:xfrm>
        </p:spPr>
        <p:txBody>
          <a:bodyPr>
            <a:normAutofit fontScale="90000"/>
          </a:bodyPr>
          <a:lstStyle/>
          <a:p>
            <a:r>
              <a:rPr lang="en-IN" dirty="0"/>
              <a:t>Hardware support for virtualization</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r>
              <a:rPr lang="en-US" dirty="0"/>
              <a:t>			</a:t>
            </a:r>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endParaRPr lang="en-US" dirty="0">
              <a:solidFill>
                <a:schemeClr val="bg1"/>
              </a:solidFill>
            </a:endParaRPr>
          </a:p>
        </p:txBody>
      </p:sp>
      <p:sp>
        <p:nvSpPr>
          <p:cNvPr id="5" name="Text Placeholder 2"/>
          <p:cNvSpPr txBox="1">
            <a:spLocks/>
          </p:cNvSpPr>
          <p:nvPr/>
        </p:nvSpPr>
        <p:spPr>
          <a:xfrm>
            <a:off x="304799" y="401216"/>
            <a:ext cx="11887201" cy="6222005"/>
          </a:xfrm>
          <a:prstGeom prst="rect">
            <a:avLst/>
          </a:prstGeom>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sz="2000" dirty="0">
                <a:solidFill>
                  <a:schemeClr val="bg1"/>
                </a:solidFill>
              </a:rPr>
              <a:t>Each VM exit operation saves the reason for the exit</a:t>
            </a:r>
          </a:p>
          <a:p>
            <a:pPr marL="285750" indent="-285750">
              <a:buFont typeface="Arial" panose="020B0604020202020204" pitchFamily="34" charset="0"/>
              <a:buChar char="•"/>
            </a:pPr>
            <a:r>
              <a:rPr lang="en-US" sz="2000" dirty="0">
                <a:solidFill>
                  <a:schemeClr val="bg1"/>
                </a:solidFill>
              </a:rPr>
              <a:t>The VMCS area is referenced with a physical address and its layout is not fixed by the architecture but can be optimized by a particular implementation. The VMCS includes control bits that facilitate the implementation of virtual interrupts</a:t>
            </a:r>
          </a:p>
          <a:p>
            <a:pPr marL="285750" indent="-285750">
              <a:buFont typeface="Arial" panose="020B0604020202020204" pitchFamily="34" charset="0"/>
              <a:buChar char="•"/>
            </a:pPr>
            <a:r>
              <a:rPr lang="en-US" sz="2000" dirty="0">
                <a:solidFill>
                  <a:schemeClr val="bg1"/>
                </a:solidFill>
              </a:rPr>
              <a:t>Processors based on two new virtualization architectures, VT-d 6 and VT-c, have been developed. </a:t>
            </a:r>
          </a:p>
          <a:p>
            <a:pPr marL="285750" indent="-285750">
              <a:buFont typeface="Arial" panose="020B0604020202020204" pitchFamily="34" charset="0"/>
              <a:buChar char="•"/>
            </a:pPr>
            <a:r>
              <a:rPr lang="en-US" sz="2000" dirty="0">
                <a:solidFill>
                  <a:schemeClr val="bg1"/>
                </a:solidFill>
              </a:rPr>
              <a:t>The first supports the I/O memory management unit (I/O MMU) virtualization and the second supports network virtualization. </a:t>
            </a:r>
          </a:p>
          <a:p>
            <a:pPr marL="285750" indent="-285750">
              <a:buFont typeface="Arial" panose="020B0604020202020204" pitchFamily="34" charset="0"/>
              <a:buChar char="•"/>
            </a:pPr>
            <a:r>
              <a:rPr lang="en-US" sz="2000" dirty="0">
                <a:solidFill>
                  <a:schemeClr val="bg1"/>
                </a:solidFill>
              </a:rPr>
              <a:t>Also known as PCI pass-through, I/O MMU virtualization gives VMs direct access to peripheral devices. </a:t>
            </a:r>
          </a:p>
          <a:p>
            <a:pPr marL="285750" indent="-285750">
              <a:buFont typeface="Arial" panose="020B0604020202020204" pitchFamily="34" charset="0"/>
              <a:buChar char="•"/>
            </a:pPr>
            <a:r>
              <a:rPr lang="en-US" sz="2000" dirty="0">
                <a:solidFill>
                  <a:schemeClr val="bg1"/>
                </a:solidFill>
              </a:rPr>
              <a:t>VT-d supports: </a:t>
            </a:r>
          </a:p>
          <a:p>
            <a:r>
              <a:rPr lang="en-US" sz="2000" dirty="0">
                <a:solidFill>
                  <a:schemeClr val="bg1"/>
                </a:solidFill>
              </a:rPr>
              <a:t>	• </a:t>
            </a:r>
            <a:r>
              <a:rPr lang="en-US" sz="2000" b="1" dirty="0">
                <a:solidFill>
                  <a:schemeClr val="bg1"/>
                </a:solidFill>
              </a:rPr>
              <a:t>DMA address remapping</a:t>
            </a:r>
            <a:r>
              <a:rPr lang="en-US" sz="2000" dirty="0">
                <a:solidFill>
                  <a:schemeClr val="bg1"/>
                </a:solidFill>
              </a:rPr>
              <a:t>, which is address translation for device DMA transfers. </a:t>
            </a:r>
          </a:p>
          <a:p>
            <a:r>
              <a:rPr lang="en-US" sz="2000" dirty="0">
                <a:solidFill>
                  <a:schemeClr val="bg1"/>
                </a:solidFill>
              </a:rPr>
              <a:t>	• </a:t>
            </a:r>
            <a:r>
              <a:rPr lang="en-US" sz="2000" b="1" dirty="0">
                <a:solidFill>
                  <a:schemeClr val="bg1"/>
                </a:solidFill>
              </a:rPr>
              <a:t>Interrupt remapping</a:t>
            </a:r>
            <a:r>
              <a:rPr lang="en-US" sz="2000" dirty="0">
                <a:solidFill>
                  <a:schemeClr val="bg1"/>
                </a:solidFill>
              </a:rPr>
              <a:t>, which is isolation of device interrupts and VM routing. </a:t>
            </a:r>
          </a:p>
          <a:p>
            <a:r>
              <a:rPr lang="en-US" sz="2000" dirty="0">
                <a:solidFill>
                  <a:schemeClr val="bg1"/>
                </a:solidFill>
              </a:rPr>
              <a:t>	• </a:t>
            </a:r>
            <a:r>
              <a:rPr lang="en-US" sz="2000" b="1" dirty="0">
                <a:solidFill>
                  <a:schemeClr val="bg1"/>
                </a:solidFill>
              </a:rPr>
              <a:t>I/O device assignment</a:t>
            </a:r>
            <a:r>
              <a:rPr lang="en-US" sz="2000" dirty="0">
                <a:solidFill>
                  <a:schemeClr val="bg1"/>
                </a:solidFill>
              </a:rPr>
              <a:t>, in which an administrator can assign the devices to a VM in any 					configuration. </a:t>
            </a:r>
          </a:p>
          <a:p>
            <a:r>
              <a:rPr lang="en-US" sz="2000" dirty="0">
                <a:solidFill>
                  <a:schemeClr val="bg1"/>
                </a:solidFill>
              </a:rPr>
              <a:t>	• </a:t>
            </a:r>
            <a:r>
              <a:rPr lang="en-US" sz="2000" b="1" dirty="0">
                <a:solidFill>
                  <a:schemeClr val="bg1"/>
                </a:solidFill>
              </a:rPr>
              <a:t>Reliability features</a:t>
            </a:r>
            <a:r>
              <a:rPr lang="en-US" sz="2000" dirty="0">
                <a:solidFill>
                  <a:schemeClr val="bg1"/>
                </a:solidFill>
              </a:rPr>
              <a:t>, which report and record DMA and interrupt errors that may otherwise    	corrupt memory and impact VM isolation</a:t>
            </a:r>
          </a:p>
        </p:txBody>
      </p:sp>
    </p:spTree>
    <p:extLst>
      <p:ext uri="{BB962C8B-B14F-4D97-AF65-F5344CB8AC3E}">
        <p14:creationId xmlns:p14="http://schemas.microsoft.com/office/powerpoint/2010/main" val="1602082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A563EE8-4C1C-F317-5206-27B2B8E82796}"/>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54457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Virtualization</a:t>
            </a:r>
          </a:p>
        </p:txBody>
      </p:sp>
      <p:sp>
        <p:nvSpPr>
          <p:cNvPr id="3" name="Text Placeholder 2"/>
          <p:cNvSpPr>
            <a:spLocks noGrp="1"/>
          </p:cNvSpPr>
          <p:nvPr>
            <p:ph type="body" idx="1"/>
          </p:nvPr>
        </p:nvSpPr>
        <p:spPr>
          <a:xfrm>
            <a:off x="337751" y="1134762"/>
            <a:ext cx="11450595" cy="5150707"/>
          </a:xfrm>
        </p:spPr>
        <p:txBody>
          <a:bodyPr/>
          <a:lstStyle/>
          <a:p>
            <a:pPr marL="285750" indent="-285750" algn="just">
              <a:buFont typeface="Arial" panose="020B0604020202020204" pitchFamily="34" charset="0"/>
              <a:buChar char="•"/>
            </a:pPr>
            <a:r>
              <a:rPr lang="en-US" dirty="0">
                <a:solidFill>
                  <a:schemeClr val="bg1"/>
                </a:solidFill>
              </a:rPr>
              <a:t>Virtualization abstracts the underlying resources and simplifies their use, isolates users from one another, and supports replication, which, in turn, increases the elasticity of the system. </a:t>
            </a:r>
          </a:p>
          <a:p>
            <a:pPr marL="285750" indent="-285750" algn="just">
              <a:buFont typeface="Arial" panose="020B0604020202020204" pitchFamily="34" charset="0"/>
              <a:buChar char="•"/>
            </a:pPr>
            <a:r>
              <a:rPr lang="en-US" dirty="0">
                <a:solidFill>
                  <a:schemeClr val="bg1"/>
                </a:solidFill>
              </a:rPr>
              <a:t>Virtualization is a critical aspect of cloud computing, equally important to the providers and consumers of cloud services, and plays an important role in: </a:t>
            </a:r>
          </a:p>
          <a:p>
            <a:pPr algn="just"/>
            <a:r>
              <a:rPr lang="en-US" dirty="0">
                <a:solidFill>
                  <a:schemeClr val="bg1"/>
                </a:solidFill>
              </a:rPr>
              <a:t>	• System security because it allows isolation of services running on the same hardware. </a:t>
            </a:r>
          </a:p>
          <a:p>
            <a:pPr algn="just"/>
            <a:r>
              <a:rPr lang="en-US" dirty="0">
                <a:solidFill>
                  <a:schemeClr val="bg1"/>
                </a:solidFill>
              </a:rPr>
              <a:t>	• Performance and reliability because it allows applications to migrate from one platform to 	another. </a:t>
            </a:r>
          </a:p>
          <a:p>
            <a:pPr algn="just"/>
            <a:r>
              <a:rPr lang="en-US" dirty="0">
                <a:solidFill>
                  <a:schemeClr val="bg1"/>
                </a:solidFill>
              </a:rPr>
              <a:t>	• The development and management of services offered by a provider. </a:t>
            </a:r>
          </a:p>
          <a:p>
            <a:pPr algn="just"/>
            <a:r>
              <a:rPr lang="en-US" dirty="0">
                <a:solidFill>
                  <a:schemeClr val="bg1"/>
                </a:solidFill>
              </a:rPr>
              <a:t>	• Performance isolation.</a:t>
            </a:r>
          </a:p>
          <a:p>
            <a:pPr marL="285750" indent="-285750" algn="just">
              <a:buFont typeface="Arial" panose="020B0604020202020204" pitchFamily="34" charset="0"/>
              <a:buChar char="•"/>
            </a:pPr>
            <a:r>
              <a:rPr lang="en-US" dirty="0">
                <a:solidFill>
                  <a:schemeClr val="bg1"/>
                </a:solidFill>
              </a:rPr>
              <a:t>User convenience is a necessary condition for the success of the utility computing paradigms. </a:t>
            </a:r>
          </a:p>
          <a:p>
            <a:pPr marL="285750" indent="-285750" algn="just">
              <a:buFont typeface="Arial" panose="020B0604020202020204" pitchFamily="34" charset="0"/>
              <a:buChar char="•"/>
            </a:pPr>
            <a:r>
              <a:rPr lang="en-US" dirty="0">
                <a:solidFill>
                  <a:schemeClr val="bg1"/>
                </a:solidFill>
              </a:rPr>
              <a:t>One of the multiple facets of user convenience is the ability to run remotely using the system software and libraries required by the application. </a:t>
            </a:r>
          </a:p>
          <a:p>
            <a:pPr marL="285750" indent="-285750" algn="just">
              <a:buFont typeface="Arial" panose="020B0604020202020204" pitchFamily="34" charset="0"/>
              <a:buChar char="•"/>
            </a:pPr>
            <a:r>
              <a:rPr lang="en-US" dirty="0">
                <a:solidFill>
                  <a:schemeClr val="bg1"/>
                </a:solidFill>
              </a:rPr>
              <a:t>User convenience is a major advantage of a VM architecture over a traditional operating system.</a:t>
            </a:r>
            <a:endParaRPr lang="en-IN" dirty="0">
              <a:solidFill>
                <a:schemeClr val="bg1"/>
              </a:solidFill>
            </a:endParaRPr>
          </a:p>
        </p:txBody>
      </p:sp>
    </p:spTree>
    <p:extLst>
      <p:ext uri="{BB962C8B-B14F-4D97-AF65-F5344CB8AC3E}">
        <p14:creationId xmlns:p14="http://schemas.microsoft.com/office/powerpoint/2010/main" val="757549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C6BBC61-90FA-E643-5B04-38ED3D7C9A31}"/>
              </a:ext>
            </a:extLst>
          </p:cNvPr>
          <p:cNvPicPr>
            <a:picLocks noChangeAspect="1"/>
          </p:cNvPicPr>
          <p:nvPr/>
        </p:nvPicPr>
        <p:blipFill>
          <a:blip r:embed="rId2"/>
          <a:stretch>
            <a:fillRect/>
          </a:stretch>
        </p:blipFill>
        <p:spPr>
          <a:xfrm>
            <a:off x="1" y="0"/>
            <a:ext cx="12251378" cy="6858000"/>
          </a:xfrm>
          <a:prstGeom prst="rect">
            <a:avLst/>
          </a:prstGeom>
        </p:spPr>
      </p:pic>
    </p:spTree>
    <p:extLst>
      <p:ext uri="{BB962C8B-B14F-4D97-AF65-F5344CB8AC3E}">
        <p14:creationId xmlns:p14="http://schemas.microsoft.com/office/powerpoint/2010/main" val="1247068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8266" y="1173763"/>
            <a:ext cx="11565452" cy="5531837"/>
          </a:xfrm>
        </p:spPr>
        <p:txBody>
          <a:bodyPr>
            <a:normAutofit/>
          </a:bodyPr>
          <a:lstStyle/>
          <a:p>
            <a:pPr marL="285750" indent="-285750">
              <a:buFont typeface="Arial" panose="020B0604020202020204" pitchFamily="34" charset="0"/>
              <a:buChar char="•"/>
            </a:pPr>
            <a:r>
              <a:rPr lang="en-US" dirty="0">
                <a:solidFill>
                  <a:schemeClr val="bg1"/>
                </a:solidFill>
              </a:rPr>
              <a:t>There are side effects of virtualization, notably the </a:t>
            </a:r>
            <a:r>
              <a:rPr lang="en-US" b="1" dirty="0">
                <a:solidFill>
                  <a:schemeClr val="bg1"/>
                </a:solidFill>
              </a:rPr>
              <a:t>performance penalty </a:t>
            </a:r>
            <a:r>
              <a:rPr lang="en-US" dirty="0">
                <a:solidFill>
                  <a:schemeClr val="bg1"/>
                </a:solidFill>
              </a:rPr>
              <a:t>and the </a:t>
            </a:r>
            <a:r>
              <a:rPr lang="en-US" b="1" dirty="0">
                <a:solidFill>
                  <a:schemeClr val="bg1"/>
                </a:solidFill>
              </a:rPr>
              <a:t>hardware costs</a:t>
            </a:r>
            <a:r>
              <a:rPr lang="en-US" dirty="0">
                <a:solidFill>
                  <a:schemeClr val="bg1"/>
                </a:solidFill>
              </a:rPr>
              <a:t>. </a:t>
            </a:r>
          </a:p>
          <a:p>
            <a:pPr marL="285750" indent="-285750">
              <a:buFont typeface="Arial" panose="020B0604020202020204" pitchFamily="34" charset="0"/>
              <a:buChar char="•"/>
            </a:pPr>
            <a:r>
              <a:rPr lang="en-US" dirty="0">
                <a:solidFill>
                  <a:schemeClr val="bg1"/>
                </a:solidFill>
              </a:rPr>
              <a:t>All privileged operations of a VM must be trapped and validated by the VMM, which ultimately controls system behavior; the increased overhead has a negative impact on performance. </a:t>
            </a:r>
          </a:p>
          <a:p>
            <a:pPr marL="285750" indent="-285750">
              <a:buFont typeface="Arial" panose="020B0604020202020204" pitchFamily="34" charset="0"/>
              <a:buChar char="•"/>
            </a:pPr>
            <a:r>
              <a:rPr lang="en-US" dirty="0">
                <a:solidFill>
                  <a:schemeClr val="bg1"/>
                </a:solidFill>
              </a:rPr>
              <a:t>The cost of the hardware for a VM is higher than the cost for a system running a traditional operating system because </a:t>
            </a:r>
          </a:p>
          <a:p>
            <a:pPr marL="742950" lvl="1" indent="-285750">
              <a:buFont typeface="Arial" panose="020B0604020202020204" pitchFamily="34" charset="0"/>
              <a:buChar char="•"/>
            </a:pPr>
            <a:r>
              <a:rPr lang="en-US" dirty="0">
                <a:solidFill>
                  <a:schemeClr val="bg1"/>
                </a:solidFill>
              </a:rPr>
              <a:t>the physical hardware is shared among a set of guest operating systems and </a:t>
            </a:r>
          </a:p>
          <a:p>
            <a:pPr marL="742950" lvl="1" indent="-285750">
              <a:buFont typeface="Arial" panose="020B0604020202020204" pitchFamily="34" charset="0"/>
              <a:buChar char="•"/>
            </a:pPr>
            <a:r>
              <a:rPr lang="en-US" dirty="0">
                <a:solidFill>
                  <a:schemeClr val="bg1"/>
                </a:solidFill>
              </a:rPr>
              <a:t>it is typically configured with faster and/or multicore processors, more memory, larger disks, and additional network interfaces compared with a system running a traditional operating system</a:t>
            </a:r>
            <a:endParaRPr lang="en-IN" dirty="0">
              <a:solidFill>
                <a:schemeClr val="bg1"/>
              </a:solidFill>
            </a:endParaRPr>
          </a:p>
        </p:txBody>
      </p:sp>
      <p:sp>
        <p:nvSpPr>
          <p:cNvPr id="4" name="Title 1"/>
          <p:cNvSpPr txBox="1">
            <a:spLocks/>
          </p:cNvSpPr>
          <p:nvPr/>
        </p:nvSpPr>
        <p:spPr>
          <a:xfrm>
            <a:off x="684212" y="284892"/>
            <a:ext cx="8534401" cy="810741"/>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dirty="0"/>
              <a:t>Virtualization</a:t>
            </a:r>
          </a:p>
        </p:txBody>
      </p:sp>
    </p:spTree>
    <p:extLst>
      <p:ext uri="{BB962C8B-B14F-4D97-AF65-F5344CB8AC3E}">
        <p14:creationId xmlns:p14="http://schemas.microsoft.com/office/powerpoint/2010/main" val="2353049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Layering and virtualization</a:t>
            </a:r>
          </a:p>
        </p:txBody>
      </p:sp>
      <p:sp>
        <p:nvSpPr>
          <p:cNvPr id="3" name="Text Placeholder 2"/>
          <p:cNvSpPr>
            <a:spLocks noGrp="1"/>
          </p:cNvSpPr>
          <p:nvPr>
            <p:ph type="body" idx="1"/>
          </p:nvPr>
        </p:nvSpPr>
        <p:spPr>
          <a:xfrm>
            <a:off x="197708" y="1134762"/>
            <a:ext cx="11821297" cy="5661454"/>
          </a:xfrm>
        </p:spPr>
        <p:txBody>
          <a:bodyPr/>
          <a:lstStyle/>
          <a:p>
            <a:pPr marL="285750" indent="-285750" algn="just">
              <a:buFont typeface="Arial" panose="020B0604020202020204" pitchFamily="34" charset="0"/>
              <a:buChar char="•"/>
            </a:pPr>
            <a:r>
              <a:rPr lang="en-US" dirty="0">
                <a:solidFill>
                  <a:schemeClr val="bg1"/>
                </a:solidFill>
              </a:rPr>
              <a:t>A common approach to managing system complexity is to identify a set of layers with well-defined interfaces among them. </a:t>
            </a:r>
          </a:p>
          <a:p>
            <a:pPr marL="285750" indent="-285750" algn="just">
              <a:buFont typeface="Arial" panose="020B0604020202020204" pitchFamily="34" charset="0"/>
              <a:buChar char="•"/>
            </a:pPr>
            <a:r>
              <a:rPr lang="en-US" dirty="0">
                <a:solidFill>
                  <a:schemeClr val="bg1"/>
                </a:solidFill>
              </a:rPr>
              <a:t>The interfaces separate different levels of abstraction. </a:t>
            </a:r>
          </a:p>
          <a:p>
            <a:pPr marL="285750" indent="-285750" algn="just">
              <a:buFont typeface="Arial" panose="020B0604020202020204" pitchFamily="34" charset="0"/>
              <a:buChar char="•"/>
            </a:pPr>
            <a:r>
              <a:rPr lang="en-US" dirty="0">
                <a:solidFill>
                  <a:schemeClr val="bg1"/>
                </a:solidFill>
              </a:rPr>
              <a:t>Layering minimizes the interactions among the subsystems and simplifies the description of the subsystems. </a:t>
            </a:r>
          </a:p>
          <a:p>
            <a:pPr marL="285750" indent="-285750" algn="just">
              <a:buFont typeface="Arial" panose="020B0604020202020204" pitchFamily="34" charset="0"/>
              <a:buChar char="•"/>
            </a:pPr>
            <a:r>
              <a:rPr lang="en-US" dirty="0">
                <a:solidFill>
                  <a:schemeClr val="bg1"/>
                </a:solidFill>
              </a:rPr>
              <a:t>Each subsystem is abstracted through its interfaces with the other subsystems. </a:t>
            </a:r>
          </a:p>
          <a:p>
            <a:pPr marL="285750" indent="-285750" algn="just">
              <a:buFont typeface="Arial" panose="020B0604020202020204" pitchFamily="34" charset="0"/>
              <a:buChar char="•"/>
            </a:pPr>
            <a:r>
              <a:rPr lang="en-US" dirty="0">
                <a:solidFill>
                  <a:schemeClr val="bg1"/>
                </a:solidFill>
              </a:rPr>
              <a:t>Thus, we are able to design, implement, and modify the individual subsystems independently</a:t>
            </a:r>
            <a:endParaRPr lang="en-IN" dirty="0">
              <a:solidFill>
                <a:schemeClr val="bg1"/>
              </a:solidFill>
            </a:endParaRPr>
          </a:p>
        </p:txBody>
      </p:sp>
    </p:spTree>
    <p:extLst>
      <p:ext uri="{BB962C8B-B14F-4D97-AF65-F5344CB8AC3E}">
        <p14:creationId xmlns:p14="http://schemas.microsoft.com/office/powerpoint/2010/main" val="274928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Layering and virtualization</a:t>
            </a:r>
          </a:p>
        </p:txBody>
      </p:sp>
      <p:sp>
        <p:nvSpPr>
          <p:cNvPr id="3" name="Text Placeholder 2"/>
          <p:cNvSpPr>
            <a:spLocks noGrp="1"/>
          </p:cNvSpPr>
          <p:nvPr>
            <p:ph type="body" idx="1"/>
          </p:nvPr>
        </p:nvSpPr>
        <p:spPr>
          <a:xfrm>
            <a:off x="271850" y="1134762"/>
            <a:ext cx="6631458" cy="5628503"/>
          </a:xfrm>
        </p:spPr>
        <p:txBody>
          <a:bodyPr>
            <a:normAutofit lnSpcReduction="10000"/>
          </a:bodyPr>
          <a:lstStyle/>
          <a:p>
            <a:pPr marL="285750" indent="-285750" algn="just">
              <a:buFont typeface="Arial" panose="020B0604020202020204" pitchFamily="34" charset="0"/>
              <a:buChar char="•"/>
            </a:pPr>
            <a:r>
              <a:rPr lang="en-US" dirty="0">
                <a:solidFill>
                  <a:schemeClr val="bg1"/>
                </a:solidFill>
              </a:rPr>
              <a:t>Figure shows the interfaces among the software components and the hardware. </a:t>
            </a:r>
          </a:p>
          <a:p>
            <a:pPr marL="285750" indent="-285750" algn="just">
              <a:buFont typeface="Arial" panose="020B0604020202020204" pitchFamily="34" charset="0"/>
              <a:buChar char="•"/>
            </a:pPr>
            <a:r>
              <a:rPr lang="en-US" dirty="0">
                <a:solidFill>
                  <a:schemeClr val="bg1"/>
                </a:solidFill>
              </a:rPr>
              <a:t>The hardware consists of one or more multicore processors, a system interconnect (e.g., one or more buses), a memory translation unit, the main memory, and I/O devices, including one or more networking interfaces. </a:t>
            </a:r>
          </a:p>
          <a:p>
            <a:pPr marL="285750" indent="-285750" algn="just">
              <a:buFont typeface="Arial" panose="020B0604020202020204" pitchFamily="34" charset="0"/>
              <a:buChar char="•"/>
            </a:pPr>
            <a:r>
              <a:rPr lang="en-US" dirty="0">
                <a:solidFill>
                  <a:schemeClr val="bg1"/>
                </a:solidFill>
              </a:rPr>
              <a:t>Applications written mostly in high-level languages (HLL) often call library modules and are compiled into object code.</a:t>
            </a:r>
          </a:p>
          <a:p>
            <a:pPr marL="285750" indent="-285750" algn="just">
              <a:buFont typeface="Arial" panose="020B0604020202020204" pitchFamily="34" charset="0"/>
              <a:buChar char="•"/>
            </a:pPr>
            <a:r>
              <a:rPr lang="en-US" dirty="0">
                <a:solidFill>
                  <a:schemeClr val="bg1"/>
                </a:solidFill>
              </a:rPr>
              <a:t>The first interface is the instruction set architecture (ISA) at the boundary of the hardware and the software. </a:t>
            </a:r>
          </a:p>
          <a:p>
            <a:pPr marL="285750" indent="-285750" algn="just">
              <a:buFont typeface="Arial" panose="020B0604020202020204" pitchFamily="34" charset="0"/>
              <a:buChar char="•"/>
            </a:pPr>
            <a:r>
              <a:rPr lang="en-US" dirty="0">
                <a:solidFill>
                  <a:schemeClr val="bg1"/>
                </a:solidFill>
              </a:rPr>
              <a:t>The next interface is the application binary interface (ABI), which allows the ensemble consisting of the application and the library modules to access the hardware. </a:t>
            </a:r>
          </a:p>
          <a:p>
            <a:pPr marL="285750" indent="-285750" algn="just">
              <a:buFont typeface="Arial" panose="020B0604020202020204" pitchFamily="34" charset="0"/>
              <a:buChar char="•"/>
            </a:pPr>
            <a:r>
              <a:rPr lang="en-US" dirty="0">
                <a:solidFill>
                  <a:schemeClr val="bg1"/>
                </a:solidFill>
              </a:rPr>
              <a:t>The ABI does not include privileged system instructions; instead it invokes system calls</a:t>
            </a:r>
            <a:endParaRPr lang="en-IN" dirty="0">
              <a:solidFill>
                <a:schemeClr val="bg1"/>
              </a:solidFill>
            </a:endParaRPr>
          </a:p>
        </p:txBody>
      </p:sp>
      <p:pic>
        <p:nvPicPr>
          <p:cNvPr id="4" name="Picture 3"/>
          <p:cNvPicPr>
            <a:picLocks noChangeAspect="1"/>
          </p:cNvPicPr>
          <p:nvPr/>
        </p:nvPicPr>
        <p:blipFill>
          <a:blip r:embed="rId2"/>
          <a:stretch>
            <a:fillRect/>
          </a:stretch>
        </p:blipFill>
        <p:spPr>
          <a:xfrm>
            <a:off x="6976968" y="1337104"/>
            <a:ext cx="5215032" cy="5236004"/>
          </a:xfrm>
          <a:prstGeom prst="rect">
            <a:avLst/>
          </a:prstGeom>
        </p:spPr>
      </p:pic>
    </p:spTree>
    <p:extLst>
      <p:ext uri="{BB962C8B-B14F-4D97-AF65-F5344CB8AC3E}">
        <p14:creationId xmlns:p14="http://schemas.microsoft.com/office/powerpoint/2010/main" val="213066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223" y="0"/>
            <a:ext cx="8534401" cy="580081"/>
          </a:xfrm>
        </p:spPr>
        <p:txBody>
          <a:bodyPr>
            <a:normAutofit fontScale="90000"/>
          </a:bodyPr>
          <a:lstStyle/>
          <a:p>
            <a:r>
              <a:rPr lang="en-IN" dirty="0"/>
              <a:t>Layering and virtualization</a:t>
            </a:r>
          </a:p>
        </p:txBody>
      </p:sp>
      <p:sp>
        <p:nvSpPr>
          <p:cNvPr id="3" name="Text Placeholder 2"/>
          <p:cNvSpPr>
            <a:spLocks noGrp="1"/>
          </p:cNvSpPr>
          <p:nvPr>
            <p:ph type="body" idx="1"/>
          </p:nvPr>
        </p:nvSpPr>
        <p:spPr>
          <a:xfrm>
            <a:off x="70220" y="658340"/>
            <a:ext cx="7076304" cy="4464907"/>
          </a:xfrm>
        </p:spPr>
        <p:txBody>
          <a:bodyPr>
            <a:normAutofit/>
          </a:bodyPr>
          <a:lstStyle/>
          <a:p>
            <a:pPr marL="285750" indent="-285750" algn="just">
              <a:buFont typeface="Arial" panose="020B0604020202020204" pitchFamily="34" charset="0"/>
              <a:buChar char="•"/>
            </a:pPr>
            <a:r>
              <a:rPr lang="en-US" dirty="0">
                <a:solidFill>
                  <a:schemeClr val="bg1"/>
                </a:solidFill>
              </a:rPr>
              <a:t>Finally, the application program interface (API) defines the set of instructions the hardware was designed to execute and gives the application access to the ISA. </a:t>
            </a:r>
          </a:p>
          <a:p>
            <a:pPr marL="285750" indent="-285750" algn="just">
              <a:buFont typeface="Arial" panose="020B0604020202020204" pitchFamily="34" charset="0"/>
              <a:buChar char="•"/>
            </a:pPr>
            <a:r>
              <a:rPr lang="en-US" dirty="0">
                <a:solidFill>
                  <a:schemeClr val="bg1"/>
                </a:solidFill>
              </a:rPr>
              <a:t>It includes HLL library calls, which often invoke system calls. </a:t>
            </a:r>
          </a:p>
          <a:p>
            <a:pPr marL="285750" indent="-285750" algn="just">
              <a:buFont typeface="Arial" panose="020B0604020202020204" pitchFamily="34" charset="0"/>
              <a:buChar char="•"/>
            </a:pPr>
            <a:r>
              <a:rPr lang="en-US" dirty="0">
                <a:solidFill>
                  <a:schemeClr val="bg1"/>
                </a:solidFill>
              </a:rPr>
              <a:t>The ABI is the projection of the computer system seen by the process, and the API is the projection of the system from the perspective of the HLL program.</a:t>
            </a:r>
          </a:p>
          <a:p>
            <a:pPr marL="285750" indent="-285750" algn="just">
              <a:buFont typeface="Arial" panose="020B0604020202020204" pitchFamily="34" charset="0"/>
              <a:buChar char="•"/>
            </a:pPr>
            <a:r>
              <a:rPr lang="en-US" dirty="0">
                <a:solidFill>
                  <a:schemeClr val="bg1"/>
                </a:solidFill>
              </a:rPr>
              <a:t>Clearly, the binaries created by a compiler for a specific ISA and a specific operating system are not portable. Such code cannot run on a computer with a different ISA or on computers with the same ISA but different operating systems</a:t>
            </a:r>
          </a:p>
          <a:p>
            <a:pPr marL="285750" indent="-285750" algn="just">
              <a:buFont typeface="Arial" panose="020B0604020202020204" pitchFamily="34" charset="0"/>
              <a:buChar char="•"/>
            </a:pPr>
            <a:r>
              <a:rPr lang="en-US" dirty="0">
                <a:solidFill>
                  <a:schemeClr val="bg1"/>
                </a:solidFill>
              </a:rPr>
              <a:t>However, it is possible to compile an HLL program for a VM environment, as shown in Figure</a:t>
            </a:r>
          </a:p>
        </p:txBody>
      </p:sp>
      <p:pic>
        <p:nvPicPr>
          <p:cNvPr id="4" name="Picture 3"/>
          <p:cNvPicPr>
            <a:picLocks noChangeAspect="1"/>
          </p:cNvPicPr>
          <p:nvPr/>
        </p:nvPicPr>
        <p:blipFill>
          <a:blip r:embed="rId2"/>
          <a:stretch>
            <a:fillRect/>
          </a:stretch>
        </p:blipFill>
        <p:spPr>
          <a:xfrm>
            <a:off x="7146524" y="513532"/>
            <a:ext cx="4855104" cy="4687975"/>
          </a:xfrm>
          <a:prstGeom prst="rect">
            <a:avLst/>
          </a:prstGeom>
        </p:spPr>
      </p:pic>
      <p:sp>
        <p:nvSpPr>
          <p:cNvPr id="5" name="TextBox 4"/>
          <p:cNvSpPr txBox="1"/>
          <p:nvPr/>
        </p:nvSpPr>
        <p:spPr>
          <a:xfrm>
            <a:off x="140043" y="5338119"/>
            <a:ext cx="11861585" cy="1477328"/>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High-level language (HLL) code can be translated for a specific architecture and operating system. </a:t>
            </a:r>
          </a:p>
          <a:p>
            <a:pPr marL="285750" indent="-285750">
              <a:buFont typeface="Arial" panose="020B0604020202020204" pitchFamily="34" charset="0"/>
              <a:buChar char="•"/>
            </a:pPr>
            <a:r>
              <a:rPr lang="en-US" dirty="0">
                <a:solidFill>
                  <a:schemeClr val="bg1"/>
                </a:solidFill>
              </a:rPr>
              <a:t>HLL code can also be compiled into portable code and then the portable code translated for systems with different ISAs. </a:t>
            </a:r>
          </a:p>
          <a:p>
            <a:pPr marL="285750" indent="-285750">
              <a:buFont typeface="Arial" panose="020B0604020202020204" pitchFamily="34" charset="0"/>
              <a:buChar char="•"/>
            </a:pPr>
            <a:r>
              <a:rPr lang="en-US" dirty="0">
                <a:solidFill>
                  <a:schemeClr val="bg1"/>
                </a:solidFill>
              </a:rPr>
              <a:t>The code that is shared/distributed is the object code in the first case and the portable code in the second case. </a:t>
            </a:r>
            <a:endParaRPr lang="en-IN" dirty="0">
              <a:solidFill>
                <a:schemeClr val="bg1"/>
              </a:solidFill>
            </a:endParaRPr>
          </a:p>
        </p:txBody>
      </p:sp>
    </p:spTree>
    <p:extLst>
      <p:ext uri="{BB962C8B-B14F-4D97-AF65-F5344CB8AC3E}">
        <p14:creationId xmlns:p14="http://schemas.microsoft.com/office/powerpoint/2010/main" val="172162938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
  <TotalTime>984</TotalTime>
  <Words>3008</Words>
  <Application>Microsoft Office PowerPoint</Application>
  <PresentationFormat>Widescreen</PresentationFormat>
  <Paragraphs>155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 3</vt:lpstr>
      <vt:lpstr>Slice</vt:lpstr>
      <vt:lpstr>MODULE – II  Virtualization and Resource Management </vt:lpstr>
      <vt:lpstr>Virtualization</vt:lpstr>
      <vt:lpstr>PowerPoint Presentation</vt:lpstr>
      <vt:lpstr>Virtualization</vt:lpstr>
      <vt:lpstr>PowerPoint Presentation</vt:lpstr>
      <vt:lpstr>PowerPoint Presentation</vt:lpstr>
      <vt:lpstr>Layering and virtualization</vt:lpstr>
      <vt:lpstr>Layering and virtualization</vt:lpstr>
      <vt:lpstr>Layering and virtualization</vt:lpstr>
      <vt:lpstr>Virtual machine monitors</vt:lpstr>
      <vt:lpstr>Virtual machine monitors</vt:lpstr>
      <vt:lpstr>Virtual machines</vt:lpstr>
      <vt:lpstr>Virtual machines</vt:lpstr>
      <vt:lpstr>Performance and security isolation</vt:lpstr>
      <vt:lpstr>Performance and security isolation</vt:lpstr>
      <vt:lpstr>Full virtualization and para virtualization</vt:lpstr>
      <vt:lpstr>Full virtualization and paravirtualization</vt:lpstr>
      <vt:lpstr>Hardware support for virtualization</vt:lpstr>
      <vt:lpstr>Hardware support for virtualization</vt:lpstr>
      <vt:lpstr>Hardware support for virtualization</vt:lpstr>
      <vt:lpstr>Hardware support for virtualization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 Infrastructure Management</dc:title>
  <dc:creator>Moulee</dc:creator>
  <cp:lastModifiedBy>Gokulakrishnan S</cp:lastModifiedBy>
  <cp:revision>46</cp:revision>
  <dcterms:created xsi:type="dcterms:W3CDTF">2024-01-26T15:43:37Z</dcterms:created>
  <dcterms:modified xsi:type="dcterms:W3CDTF">2025-02-21T08:29:55Z</dcterms:modified>
</cp:coreProperties>
</file>